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26" r:id="rId2"/>
    <p:sldId id="468" r:id="rId3"/>
    <p:sldId id="427" r:id="rId4"/>
    <p:sldId id="428" r:id="rId5"/>
    <p:sldId id="429" r:id="rId6"/>
    <p:sldId id="430" r:id="rId7"/>
    <p:sldId id="432" r:id="rId8"/>
    <p:sldId id="433" r:id="rId9"/>
    <p:sldId id="458" r:id="rId10"/>
    <p:sldId id="431" r:id="rId11"/>
    <p:sldId id="457" r:id="rId12"/>
    <p:sldId id="459" r:id="rId13"/>
    <p:sldId id="460" r:id="rId14"/>
    <p:sldId id="461" r:id="rId15"/>
    <p:sldId id="462" r:id="rId16"/>
    <p:sldId id="463" r:id="rId17"/>
    <p:sldId id="464" r:id="rId18"/>
    <p:sldId id="466" r:id="rId19"/>
    <p:sldId id="467" r:id="rId20"/>
    <p:sldId id="470" r:id="rId21"/>
    <p:sldId id="471" r:id="rId22"/>
    <p:sldId id="472" r:id="rId23"/>
    <p:sldId id="437" r:id="rId24"/>
    <p:sldId id="444" r:id="rId25"/>
    <p:sldId id="446" r:id="rId26"/>
    <p:sldId id="445" r:id="rId27"/>
    <p:sldId id="473" r:id="rId28"/>
    <p:sldId id="435" r:id="rId29"/>
    <p:sldId id="436" r:id="rId30"/>
    <p:sldId id="434" r:id="rId31"/>
    <p:sldId id="484" r:id="rId32"/>
    <p:sldId id="475" r:id="rId33"/>
    <p:sldId id="439" r:id="rId34"/>
    <p:sldId id="448" r:id="rId35"/>
    <p:sldId id="451" r:id="rId36"/>
    <p:sldId id="450" r:id="rId37"/>
    <p:sldId id="453" r:id="rId38"/>
    <p:sldId id="449" r:id="rId39"/>
    <p:sldId id="440" r:id="rId40"/>
    <p:sldId id="452" r:id="rId41"/>
    <p:sldId id="454" r:id="rId42"/>
    <p:sldId id="455" r:id="rId43"/>
    <p:sldId id="481" r:id="rId44"/>
    <p:sldId id="477" r:id="rId45"/>
    <p:sldId id="479" r:id="rId46"/>
    <p:sldId id="480" r:id="rId47"/>
    <p:sldId id="482" r:id="rId48"/>
    <p:sldId id="483" r:id="rId49"/>
    <p:sldId id="485" r:id="rId50"/>
    <p:sldId id="442"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468"/>
            <p14:sldId id="427"/>
            <p14:sldId id="428"/>
            <p14:sldId id="429"/>
            <p14:sldId id="430"/>
            <p14:sldId id="432"/>
            <p14:sldId id="433"/>
            <p14:sldId id="458"/>
            <p14:sldId id="431"/>
            <p14:sldId id="457"/>
            <p14:sldId id="459"/>
            <p14:sldId id="460"/>
            <p14:sldId id="461"/>
            <p14:sldId id="462"/>
            <p14:sldId id="463"/>
            <p14:sldId id="464"/>
            <p14:sldId id="466"/>
            <p14:sldId id="467"/>
            <p14:sldId id="470"/>
            <p14:sldId id="471"/>
            <p14:sldId id="472"/>
            <p14:sldId id="437"/>
            <p14:sldId id="444"/>
            <p14:sldId id="446"/>
            <p14:sldId id="445"/>
            <p14:sldId id="473"/>
            <p14:sldId id="435"/>
            <p14:sldId id="436"/>
            <p14:sldId id="434"/>
            <p14:sldId id="484"/>
            <p14:sldId id="475"/>
            <p14:sldId id="439"/>
            <p14:sldId id="448"/>
            <p14:sldId id="451"/>
            <p14:sldId id="450"/>
            <p14:sldId id="453"/>
            <p14:sldId id="449"/>
            <p14:sldId id="440"/>
            <p14:sldId id="452"/>
            <p14:sldId id="454"/>
            <p14:sldId id="455"/>
            <p14:sldId id="481"/>
            <p14:sldId id="477"/>
            <p14:sldId id="479"/>
            <p14:sldId id="480"/>
            <p14:sldId id="482"/>
            <p14:sldId id="483"/>
            <p14:sldId id="485"/>
            <p14:sldId id="442"/>
          </p14:sldIdLst>
        </p14:section>
        <p14:section name="backup" id="{38F0F3F0-7FC8-4996-885D-D15301306022}">
          <p14:sldIdLst/>
        </p14:section>
      </p14:sectionLst>
    </p:ex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autoAdjust="0"/>
    <p:restoredTop sz="95664"/>
  </p:normalViewPr>
  <p:slideViewPr>
    <p:cSldViewPr snapToGrid="0">
      <p:cViewPr varScale="1">
        <p:scale>
          <a:sx n="105" d="100"/>
          <a:sy n="105" d="100"/>
        </p:scale>
        <p:origin x="1866" y="108"/>
      </p:cViewPr>
      <p:guideLst>
        <p:guide orient="horz" pos="2183"/>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2023/2/9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Linux/bash commands,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Text editors,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HPC and schedulers,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Molecule visualizers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Python</a:t>
            </a:r>
            <a:br>
              <a:rPr lang="en-US" altLang="en-US" sz="3000" dirty="0">
                <a:effectLst>
                  <a:outerShdw blurRad="50800" dist="38100" algn="l" rotWithShape="0">
                    <a:prstClr val="black">
                      <a:alpha val="40000"/>
                    </a:prstClr>
                  </a:outerShdw>
                </a:effectLst>
              </a:rPr>
            </a:br>
            <a:endParaRPr lang="en-US" altLang="en-US" sz="3000" dirty="0">
              <a:effectLst>
                <a:outerShdw blurRad="50800" dist="38100" algn="l" rotWithShape="0">
                  <a:prstClr val="black">
                    <a:alpha val="40000"/>
                  </a:prstClr>
                </a:outerShdw>
              </a:effectLs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Chemistry Building R326</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/Practice/Week0/Exercise1</a:t>
            </a:r>
          </a:p>
          <a:p>
            <a:pPr marL="457200" indent="-457200">
              <a:buFont typeface="+mj-lt"/>
              <a:buAutoNum type="arabicPeriod"/>
            </a:pPr>
            <a:r>
              <a:rPr lang="en-US" dirty="0"/>
              <a:t>Unzip the tar.gz file using </a:t>
            </a:r>
          </a:p>
          <a:p>
            <a:pPr marL="857250" lvl="1" indent="-457200">
              <a:buFont typeface="Arial" panose="020B0604020202020204" pitchFamily="34" charset="0"/>
              <a:buChar char="•"/>
            </a:pPr>
            <a:r>
              <a:rPr lang="en-US" dirty="0">
                <a:highlight>
                  <a:srgbClr val="FFFF00"/>
                </a:highlight>
              </a:rPr>
              <a:t>unzip </a:t>
            </a:r>
            <a:r>
              <a:rPr lang="en-US" dirty="0" err="1">
                <a:highlight>
                  <a:srgbClr val="FFFF00"/>
                </a:highlight>
              </a:rPr>
              <a:t>files_to_clean_up.zip</a:t>
            </a:r>
            <a:endParaRPr lang="en-US" dirty="0">
              <a:highlight>
                <a:srgbClr val="FFFF00"/>
              </a:highlight>
            </a:endParaRPr>
          </a:p>
          <a:p>
            <a:pPr marL="457200" indent="-457200">
              <a:buFont typeface="+mj-lt"/>
              <a:buAutoNum type="arabicPeriod"/>
            </a:pPr>
            <a:r>
              <a:rPr lang="en-US" dirty="0"/>
              <a:t>Check the files using:</a:t>
            </a:r>
          </a:p>
          <a:p>
            <a:pPr marL="857250" lvl="1" indent="-457200">
              <a:buFont typeface="Arial" panose="020B0604020202020204" pitchFamily="34" charset="0"/>
              <a:buChar char="•"/>
            </a:pPr>
            <a:r>
              <a:rPr lang="en-US" dirty="0">
                <a:highlight>
                  <a:srgbClr val="FFFF00"/>
                </a:highlight>
              </a:rPr>
              <a:t>ls</a:t>
            </a:r>
          </a:p>
          <a:p>
            <a:pPr marL="457200" indent="-457200">
              <a:buFont typeface="+mj-lt"/>
              <a:buAutoNum type="arabicPeriod"/>
            </a:pPr>
            <a:r>
              <a:rPr lang="en-US" dirty="0"/>
              <a:t>Check the number of files using</a:t>
            </a:r>
          </a:p>
          <a:p>
            <a:pPr marL="857250" lvl="1" indent="-457200">
              <a:buFont typeface="Arial" panose="020B0604020202020204" pitchFamily="34" charset="0"/>
              <a:buChar char="•"/>
            </a:pPr>
            <a:r>
              <a:rPr lang="en-US" dirty="0">
                <a:highlight>
                  <a:srgbClr val="FFFF00"/>
                </a:highlight>
              </a:rPr>
              <a:t>ls </a:t>
            </a:r>
            <a:r>
              <a:rPr lang="en-US" altLang="zh-TW" dirty="0">
                <a:highlight>
                  <a:srgbClr val="FFFF00"/>
                </a:highlight>
              </a:rPr>
              <a:t>|</a:t>
            </a:r>
            <a:r>
              <a:rPr lang="zh-TW" altLang="en-US" dirty="0">
                <a:highlight>
                  <a:srgbClr val="FFFF00"/>
                </a:highlight>
              </a:rPr>
              <a:t> </a:t>
            </a:r>
            <a:r>
              <a:rPr lang="en-US" altLang="zh-TW" dirty="0" err="1">
                <a:highlight>
                  <a:srgbClr val="FFFF00"/>
                </a:highlight>
              </a:rPr>
              <a:t>wc</a:t>
            </a:r>
            <a:r>
              <a:rPr lang="en-US" altLang="zh-TW" dirty="0">
                <a:highlight>
                  <a:srgbClr val="FFFF00"/>
                </a:highlight>
              </a:rPr>
              <a:t> -l</a:t>
            </a:r>
            <a:endParaRPr lang="en-US" dirty="0">
              <a:highlight>
                <a:srgbClr val="FFFF00"/>
              </a:highlight>
            </a:endParaRPr>
          </a:p>
          <a:p>
            <a:pPr marL="457200" indent="-457200">
              <a:buFont typeface="+mj-lt"/>
              <a:buAutoNum type="arabicPeriod"/>
            </a:pPr>
            <a:r>
              <a:rPr lang="en-US" dirty="0"/>
              <a:t>Collect the files by moving the files with the same first two alphabets into the corresponding directory</a:t>
            </a:r>
          </a:p>
          <a:p>
            <a:pPr marL="857250" lvl="1" indent="-457200">
              <a:buFont typeface="Arial" panose="020B0604020202020204" pitchFamily="34" charset="0"/>
              <a:buChar char="•"/>
            </a:pPr>
            <a:r>
              <a:rPr lang="en-US" dirty="0" err="1">
                <a:highlight>
                  <a:srgbClr val="FFFF00"/>
                </a:highlight>
              </a:rPr>
              <a:t>mkdir</a:t>
            </a:r>
            <a:r>
              <a:rPr lang="en-US" dirty="0">
                <a:highlight>
                  <a:srgbClr val="FFFF00"/>
                </a:highlight>
              </a:rPr>
              <a:t> AB</a:t>
            </a:r>
          </a:p>
          <a:p>
            <a:pPr marL="857250" lvl="1" indent="-457200">
              <a:buFont typeface="Arial" panose="020B0604020202020204" pitchFamily="34" charset="0"/>
              <a:buChar char="•"/>
            </a:pPr>
            <a:r>
              <a:rPr lang="en-US" dirty="0">
                <a:highlight>
                  <a:srgbClr val="FFFF00"/>
                </a:highlight>
              </a:rPr>
              <a:t>mv AB* AB/</a:t>
            </a:r>
          </a:p>
          <a:p>
            <a:pPr marL="1257300" lvl="2" indent="-457200">
              <a:buFont typeface="Arial" panose="020B0604020202020204" pitchFamily="34" charset="0"/>
              <a:buChar char="•"/>
            </a:pPr>
            <a:r>
              <a:rPr lang="en-US" dirty="0"/>
              <a:t>repeat for AC/, AD/</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75972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Automate the path change by using</a:t>
            </a:r>
          </a:p>
          <a:p>
            <a:pPr marL="857250" lvl="1" indent="-457200">
              <a:buFont typeface="Arial" panose="020B0604020202020204" pitchFamily="34" charset="0"/>
              <a:buChar char="•"/>
            </a:pPr>
            <a:r>
              <a:rPr lang="en-US" dirty="0">
                <a:highlight>
                  <a:srgbClr val="FFFF00"/>
                </a:highlight>
              </a:rPr>
              <a:t>for </a:t>
            </a:r>
            <a:r>
              <a:rPr lang="en-US" dirty="0" err="1">
                <a:highlight>
                  <a:srgbClr val="FFFF00"/>
                </a:highlight>
              </a:rPr>
              <a:t>i</a:t>
            </a:r>
            <a:r>
              <a:rPr lang="en-US" dirty="0">
                <a:highlight>
                  <a:srgbClr val="FFFF00"/>
                </a:highlight>
              </a:rPr>
              <a:t> in {A..Z}; do </a:t>
            </a:r>
            <a:r>
              <a:rPr lang="en-US" dirty="0" err="1">
                <a:highlight>
                  <a:srgbClr val="FFFF00"/>
                </a:highlight>
              </a:rPr>
              <a:t>mkdir</a:t>
            </a:r>
            <a:r>
              <a:rPr lang="en-US" dirty="0">
                <a:highlight>
                  <a:srgbClr val="FFFF00"/>
                </a:highlight>
              </a:rPr>
              <a:t> A${</a:t>
            </a:r>
            <a:r>
              <a:rPr lang="en-US" dirty="0" err="1">
                <a:highlight>
                  <a:srgbClr val="FFFF00"/>
                </a:highlight>
              </a:rPr>
              <a:t>i</a:t>
            </a:r>
            <a:r>
              <a:rPr lang="en-US" dirty="0">
                <a:highlight>
                  <a:srgbClr val="FFFF00"/>
                </a:highlight>
              </a:rPr>
              <a:t>}; mv A${</a:t>
            </a:r>
            <a:r>
              <a:rPr lang="en-US" dirty="0" err="1">
                <a:highlight>
                  <a:srgbClr val="FFFF00"/>
                </a:highlight>
              </a:rPr>
              <a:t>i</a:t>
            </a:r>
            <a:r>
              <a:rPr lang="en-US" dirty="0">
                <a:highlight>
                  <a:srgbClr val="FFFF00"/>
                </a:highlight>
              </a:rPr>
              <a:t>}*.</a:t>
            </a:r>
            <a:r>
              <a:rPr lang="en-US" dirty="0" err="1">
                <a:highlight>
                  <a:srgbClr val="FFFF00"/>
                </a:highlight>
              </a:rPr>
              <a:t>xyz</a:t>
            </a:r>
            <a:r>
              <a:rPr lang="en-US" dirty="0">
                <a:highlight>
                  <a:srgbClr val="FFFF00"/>
                </a:highlight>
              </a:rPr>
              <a:t> A</a:t>
            </a:r>
            <a:r>
              <a:rPr lang="en-US" altLang="zh-TW" dirty="0">
                <a:highlight>
                  <a:srgbClr val="FFFF00"/>
                </a:highlight>
              </a:rPr>
              <a:t>${</a:t>
            </a:r>
            <a:r>
              <a:rPr lang="en-US" altLang="zh-TW" dirty="0" err="1">
                <a:highlight>
                  <a:srgbClr val="FFFF00"/>
                </a:highlight>
              </a:rPr>
              <a:t>i</a:t>
            </a:r>
            <a:r>
              <a:rPr lang="en-US" altLang="zh-TW" dirty="0">
                <a:highlight>
                  <a:srgbClr val="FFFF00"/>
                </a:highlight>
              </a:rPr>
              <a:t>}; done</a:t>
            </a:r>
          </a:p>
          <a:p>
            <a:pPr marL="457200" indent="-457200">
              <a:buFont typeface="+mj-lt"/>
              <a:buAutoNum type="arabicPeriod"/>
            </a:pPr>
            <a:r>
              <a:rPr lang="en-US" dirty="0"/>
              <a:t>Now move your path into one of the folders, AA/</a:t>
            </a:r>
          </a:p>
          <a:p>
            <a:pPr lvl="1" indent="-342900">
              <a:buFont typeface="Arial" panose="020B0604020202020204" pitchFamily="34" charset="0"/>
              <a:buChar char="•"/>
            </a:pPr>
            <a:r>
              <a:rPr lang="en-US" dirty="0">
                <a:highlight>
                  <a:srgbClr val="FFFF00"/>
                </a:highlight>
              </a:rPr>
              <a:t>cd AA</a:t>
            </a:r>
          </a:p>
          <a:p>
            <a:pPr marL="457200" indent="-457200">
              <a:buFont typeface="+mj-lt"/>
              <a:buAutoNum type="arabicPeriod"/>
            </a:pPr>
            <a:r>
              <a:rPr lang="en-US" dirty="0"/>
              <a:t>Check the number of lines in each file:</a:t>
            </a:r>
          </a:p>
          <a:p>
            <a:pPr marL="857250" lvl="1" indent="-457200">
              <a:buFont typeface="Arial" panose="020B0604020202020204" pitchFamily="34" charset="0"/>
              <a:buChar char="•"/>
            </a:pPr>
            <a:r>
              <a:rPr lang="en-US" dirty="0" err="1">
                <a:highlight>
                  <a:srgbClr val="FFFF00"/>
                </a:highlight>
              </a:rPr>
              <a:t>wc</a:t>
            </a:r>
            <a:r>
              <a:rPr lang="en-US" dirty="0">
                <a:highlight>
                  <a:srgbClr val="FFFF00"/>
                </a:highlight>
              </a:rPr>
              <a:t> -l *</a:t>
            </a:r>
          </a:p>
          <a:p>
            <a:pPr marL="457200" indent="-457200">
              <a:buFont typeface="+mj-lt"/>
              <a:buAutoNum type="arabicPeriod"/>
            </a:pPr>
            <a:r>
              <a:rPr lang="en-US" dirty="0"/>
              <a:t>Change the name of the file AACANI10.xyz into aacani10.xyz:</a:t>
            </a:r>
          </a:p>
          <a:p>
            <a:pPr marL="857250" lvl="1" indent="-457200">
              <a:buFont typeface="+mj-lt"/>
              <a:buAutoNum type="arabicPeriod"/>
            </a:pPr>
            <a:r>
              <a:rPr lang="en-US" dirty="0">
                <a:highlight>
                  <a:srgbClr val="FFFF00"/>
                </a:highlight>
              </a:rPr>
              <a:t>mv AACANI10.xyz aacani10.xyz</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364514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altLang="zh-TW" dirty="0"/>
              <a:t>Check the content of aacan10.xyz using vi</a:t>
            </a:r>
          </a:p>
          <a:p>
            <a:pPr marL="857250" lvl="1" indent="-457200">
              <a:buFont typeface="Arial" panose="020B0604020202020204" pitchFamily="34" charset="0"/>
              <a:buChar char="•"/>
            </a:pPr>
            <a:r>
              <a:rPr lang="en-US" altLang="zh-TW" dirty="0">
                <a:highlight>
                  <a:srgbClr val="FFFF00"/>
                </a:highlight>
              </a:rPr>
              <a:t>vi aacani10.xyz</a:t>
            </a:r>
          </a:p>
          <a:p>
            <a:pPr marL="457200" indent="-457200">
              <a:buFont typeface="+mj-lt"/>
              <a:buAutoNum type="arabicPeriod"/>
            </a:pPr>
            <a:r>
              <a:rPr lang="en-US" dirty="0"/>
              <a:t>In the vim editor, move to the end of the file using</a:t>
            </a:r>
          </a:p>
          <a:p>
            <a:pPr marL="857250" lvl="1" indent="-457200">
              <a:buFont typeface="Arial" panose="020B0604020202020204" pitchFamily="34" charset="0"/>
              <a:buChar char="•"/>
            </a:pPr>
            <a:r>
              <a:rPr lang="en-US" dirty="0" err="1">
                <a:highlight>
                  <a:srgbClr val="FFFF00"/>
                </a:highlight>
              </a:rPr>
              <a:t>Shift+g</a:t>
            </a:r>
            <a:endParaRPr lang="en-US" dirty="0">
              <a:highlight>
                <a:srgbClr val="FFFF00"/>
              </a:highlight>
            </a:endParaRPr>
          </a:p>
          <a:p>
            <a:pPr marL="457200" indent="-457200">
              <a:buFont typeface="+mj-lt"/>
              <a:buAutoNum type="arabicPeriod"/>
            </a:pPr>
            <a:r>
              <a:rPr lang="en-US" dirty="0"/>
              <a:t>Append after the last line by</a:t>
            </a:r>
          </a:p>
          <a:p>
            <a:pPr marL="857250" lvl="1" indent="-457200">
              <a:buFont typeface="Arial" panose="020B0604020202020204" pitchFamily="34" charset="0"/>
              <a:buChar char="•"/>
            </a:pPr>
            <a:r>
              <a:rPr lang="en-US" dirty="0">
                <a:highlight>
                  <a:srgbClr val="FFFF00"/>
                </a:highlight>
              </a:rPr>
              <a:t>o</a:t>
            </a:r>
          </a:p>
          <a:p>
            <a:pPr marL="857250" lvl="1" indent="-457200">
              <a:buFont typeface="Arial" panose="020B0604020202020204" pitchFamily="34" charset="0"/>
              <a:buChar char="•"/>
            </a:pPr>
            <a:r>
              <a:rPr lang="en-US" dirty="0"/>
              <a:t>Type </a:t>
            </a:r>
            <a:r>
              <a:rPr lang="en-US" dirty="0">
                <a:highlight>
                  <a:srgbClr val="FFFF00"/>
                </a:highlight>
              </a:rPr>
              <a:t>H 0.00 0.00 0.00</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17887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Change the first number that specifies the number of atoms into 35 by</a:t>
            </a:r>
          </a:p>
          <a:p>
            <a:pPr marL="857250" lvl="1" indent="-457200">
              <a:buFont typeface="Arial" panose="020B0604020202020204" pitchFamily="34" charset="0"/>
              <a:buChar char="•"/>
            </a:pPr>
            <a:r>
              <a:rPr lang="en-US" dirty="0">
                <a:highlight>
                  <a:srgbClr val="FFFF00"/>
                </a:highlight>
              </a:rPr>
              <a:t>1</a:t>
            </a:r>
            <a:r>
              <a:rPr lang="en-US" dirty="0"/>
              <a:t> then </a:t>
            </a:r>
            <a:r>
              <a:rPr lang="en-US" dirty="0" err="1">
                <a:highlight>
                  <a:srgbClr val="FFFF00"/>
                </a:highlight>
              </a:rPr>
              <a:t>Shift+g</a:t>
            </a:r>
            <a:r>
              <a:rPr lang="en-US" dirty="0">
                <a:highlight>
                  <a:srgbClr val="FFFF00"/>
                </a:highlight>
              </a:rPr>
              <a:t> </a:t>
            </a:r>
            <a:r>
              <a:rPr lang="en-US" dirty="0"/>
              <a:t>(specify the line number 1 then move over)</a:t>
            </a:r>
          </a:p>
          <a:p>
            <a:pPr marL="857250" lvl="1" indent="-457200">
              <a:buFont typeface="Arial" panose="020B0604020202020204" pitchFamily="34" charset="0"/>
              <a:buChar char="•"/>
            </a:pPr>
            <a:r>
              <a:rPr lang="en-US" dirty="0">
                <a:highlight>
                  <a:srgbClr val="FFFF00"/>
                </a:highlight>
              </a:rPr>
              <a:t>xx</a:t>
            </a:r>
            <a:r>
              <a:rPr lang="en-US" dirty="0"/>
              <a:t> (delete the current character twice)</a:t>
            </a:r>
          </a:p>
          <a:p>
            <a:pPr marL="857250" lvl="1" indent="-457200">
              <a:buFont typeface="Arial" panose="020B0604020202020204" pitchFamily="34" charset="0"/>
              <a:buChar char="•"/>
            </a:pPr>
            <a:r>
              <a:rPr lang="en-US" dirty="0" err="1">
                <a:highlight>
                  <a:srgbClr val="FFFF00"/>
                </a:highlight>
              </a:rPr>
              <a:t>i</a:t>
            </a:r>
            <a:r>
              <a:rPr lang="en-US" dirty="0"/>
              <a:t> then type </a:t>
            </a:r>
            <a:r>
              <a:rPr lang="en-US" dirty="0">
                <a:highlight>
                  <a:srgbClr val="FFFF00"/>
                </a:highlight>
              </a:rPr>
              <a:t>35</a:t>
            </a:r>
            <a:r>
              <a:rPr lang="en-US" dirty="0"/>
              <a:t> (change to the insert mode then type 35)</a:t>
            </a:r>
          </a:p>
          <a:p>
            <a:pPr marL="857250" lvl="1" indent="-457200">
              <a:buFont typeface="Arial" panose="020B0604020202020204" pitchFamily="34" charset="0"/>
              <a:buChar char="•"/>
            </a:pPr>
            <a:r>
              <a:rPr lang="en-US" dirty="0">
                <a:highlight>
                  <a:srgbClr val="FFFF00"/>
                </a:highlight>
              </a:rPr>
              <a:t>Esc</a:t>
            </a:r>
            <a:r>
              <a:rPr lang="en-US" dirty="0"/>
              <a:t> (escape the insert mode)</a:t>
            </a:r>
          </a:p>
          <a:p>
            <a:pPr marL="457200" indent="-457200">
              <a:buFont typeface="+mj-lt"/>
              <a:buAutoNum type="arabicPeriod"/>
            </a:pPr>
            <a:r>
              <a:rPr lang="en-US" dirty="0"/>
              <a:t>Move to C by</a:t>
            </a:r>
          </a:p>
          <a:p>
            <a:pPr marL="857250" lvl="1" indent="-457200">
              <a:buFont typeface="Arial" panose="020B0604020202020204" pitchFamily="34" charset="0"/>
              <a:buChar char="•"/>
            </a:pPr>
            <a:r>
              <a:rPr lang="en-US" dirty="0">
                <a:highlight>
                  <a:srgbClr val="FFFF00"/>
                </a:highlight>
              </a:rPr>
              <a:t>/C</a:t>
            </a:r>
            <a:r>
              <a:rPr lang="en-US" dirty="0"/>
              <a:t> (find the next Ni match)</a:t>
            </a:r>
          </a:p>
          <a:p>
            <a:pPr marL="857250" lvl="1" indent="-457200">
              <a:buFont typeface="Arial" panose="020B0604020202020204" pitchFamily="34" charset="0"/>
              <a:buChar char="•"/>
            </a:pPr>
            <a:r>
              <a:rPr lang="en-US" dirty="0">
                <a:highlight>
                  <a:srgbClr val="FFFF00"/>
                </a:highlight>
              </a:rPr>
              <a:t>n</a:t>
            </a:r>
            <a:r>
              <a:rPr lang="en-US" dirty="0"/>
              <a:t> (move to the next match)</a:t>
            </a:r>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Tree>
    <p:extLst>
      <p:ext uri="{BB962C8B-B14F-4D97-AF65-F5344CB8AC3E}">
        <p14:creationId xmlns:p14="http://schemas.microsoft.com/office/powerpoint/2010/main" val="266946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Remove the current line of C (the second C):</a:t>
            </a:r>
          </a:p>
          <a:p>
            <a:pPr lvl="1">
              <a:buFont typeface="Arial" panose="020B0604020202020204" pitchFamily="34" charset="0"/>
              <a:buChar char="•"/>
            </a:pPr>
            <a:r>
              <a:rPr lang="en-US" dirty="0">
                <a:highlight>
                  <a:srgbClr val="FFFF00"/>
                </a:highlight>
              </a:rPr>
              <a:t>dd</a:t>
            </a:r>
            <a:r>
              <a:rPr lang="en-US" dirty="0"/>
              <a:t> (dd removes the current line)</a:t>
            </a:r>
          </a:p>
          <a:p>
            <a:pPr marL="457200" indent="-457200">
              <a:buFont typeface="+mj-lt"/>
              <a:buAutoNum type="arabicPeriod"/>
            </a:pPr>
            <a:r>
              <a:rPr lang="en-US" dirty="0"/>
              <a:t>Change all H into Cl</a:t>
            </a:r>
          </a:p>
          <a:p>
            <a:pPr marL="857250" lvl="1" indent="-457200">
              <a:buFont typeface="Arial" panose="020B0604020202020204" pitchFamily="34" charset="0"/>
              <a:buChar char="•"/>
            </a:pPr>
            <a:r>
              <a:rPr lang="en-US" dirty="0">
                <a:highlight>
                  <a:srgbClr val="FFFF00"/>
                </a:highlight>
              </a:rPr>
              <a:t>:%s/H/Cl/</a:t>
            </a:r>
          </a:p>
          <a:p>
            <a:pPr marL="457200" indent="-457200">
              <a:buFont typeface="+mj-lt"/>
              <a:buAutoNum type="arabicPeriod"/>
            </a:pPr>
            <a:r>
              <a:rPr lang="en-US" dirty="0"/>
              <a:t>Move to the first Cl by </a:t>
            </a:r>
            <a:r>
              <a:rPr lang="en-US" dirty="0">
                <a:highlight>
                  <a:srgbClr val="FFFF00"/>
                </a:highlight>
              </a:rPr>
              <a:t>/Cl</a:t>
            </a:r>
          </a:p>
          <a:p>
            <a:pPr marL="457200" indent="-457200">
              <a:buFont typeface="+mj-lt"/>
              <a:buAutoNum type="arabicPeriod"/>
            </a:pPr>
            <a:r>
              <a:rPr lang="en-US" dirty="0"/>
              <a:t>Move to the end of the line by </a:t>
            </a:r>
            <a:r>
              <a:rPr lang="en-US" dirty="0">
                <a:highlight>
                  <a:srgbClr val="FFFF00"/>
                </a:highlight>
              </a:rPr>
              <a:t>$</a:t>
            </a:r>
            <a:r>
              <a:rPr lang="en-US" dirty="0"/>
              <a:t> (Shift+4)</a:t>
            </a:r>
          </a:p>
          <a:p>
            <a:pPr marL="457200" indent="-457200">
              <a:buFont typeface="+mj-lt"/>
              <a:buAutoNum type="arabicPeriod"/>
            </a:pPr>
            <a:r>
              <a:rPr lang="en-US" dirty="0"/>
              <a:t>Append after the last character </a:t>
            </a:r>
          </a:p>
          <a:p>
            <a:pPr marL="857250" lvl="1" indent="-457200">
              <a:buFont typeface="Arial" panose="020B0604020202020204" pitchFamily="34" charset="0"/>
              <a:buChar char="•"/>
            </a:pPr>
            <a:r>
              <a:rPr lang="en-US" dirty="0">
                <a:highlight>
                  <a:srgbClr val="FFFF00"/>
                </a:highlight>
              </a:rPr>
              <a:t>a</a:t>
            </a:r>
            <a:r>
              <a:rPr lang="en-US" dirty="0"/>
              <a:t> then </a:t>
            </a:r>
            <a:r>
              <a:rPr lang="en-US" dirty="0">
                <a:highlight>
                  <a:srgbClr val="FFFF00"/>
                </a:highlight>
              </a:rPr>
              <a:t>space</a:t>
            </a:r>
            <a:r>
              <a:rPr lang="en-US" dirty="0"/>
              <a:t> then type </a:t>
            </a:r>
            <a:r>
              <a:rPr lang="en-US" dirty="0">
                <a:highlight>
                  <a:srgbClr val="FFFF00"/>
                </a:highlight>
              </a:rPr>
              <a:t>M = 37</a:t>
            </a:r>
            <a:r>
              <a:rPr lang="en-US" dirty="0"/>
              <a:t> (change the atomic mass of this Cl into 37)</a:t>
            </a:r>
          </a:p>
          <a:p>
            <a:pPr marL="457200" indent="-457200">
              <a:buFont typeface="+mj-lt"/>
              <a:buAutoNum type="arabicPeriod"/>
            </a:pPr>
            <a:r>
              <a:rPr lang="en-US" dirty="0"/>
              <a:t>Esc</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299765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Move back to the beginning of the line by </a:t>
            </a:r>
            <a:r>
              <a:rPr lang="en-US" dirty="0">
                <a:highlight>
                  <a:srgbClr val="FFFF00"/>
                </a:highlight>
              </a:rPr>
              <a:t>0</a:t>
            </a:r>
          </a:p>
          <a:p>
            <a:pPr marL="457200" indent="-457200">
              <a:buFont typeface="+mj-lt"/>
              <a:buAutoNum type="arabicPeriod"/>
            </a:pPr>
            <a:r>
              <a:rPr lang="en-US" dirty="0"/>
              <a:t>Move to Ni by </a:t>
            </a:r>
            <a:r>
              <a:rPr lang="en-US" dirty="0">
                <a:highlight>
                  <a:srgbClr val="FFFF00"/>
                </a:highlight>
              </a:rPr>
              <a:t>/Ni</a:t>
            </a:r>
          </a:p>
          <a:p>
            <a:pPr marL="457200" indent="-457200">
              <a:buFont typeface="+mj-lt"/>
              <a:buAutoNum type="arabicPeriod"/>
            </a:pPr>
            <a:r>
              <a:rPr lang="en-US" dirty="0"/>
              <a:t>Remove the following 8 lines by </a:t>
            </a:r>
            <a:r>
              <a:rPr lang="en-US" dirty="0">
                <a:highlight>
                  <a:srgbClr val="FFFF00"/>
                </a:highlight>
              </a:rPr>
              <a:t>8</a:t>
            </a:r>
            <a:r>
              <a:rPr lang="en-US" dirty="0"/>
              <a:t> then </a:t>
            </a:r>
            <a:r>
              <a:rPr lang="en-US" dirty="0">
                <a:highlight>
                  <a:srgbClr val="FFFF00"/>
                </a:highlight>
              </a:rPr>
              <a:t>dd</a:t>
            </a:r>
          </a:p>
          <a:p>
            <a:pPr marL="457200" indent="-457200">
              <a:buFont typeface="+mj-lt"/>
              <a:buAutoNum type="arabicPeriod"/>
            </a:pPr>
            <a:r>
              <a:rPr lang="en-US" dirty="0"/>
              <a:t>Change the first line to reflect the new number of atoms</a:t>
            </a:r>
          </a:p>
          <a:p>
            <a:pPr marL="457200" indent="-457200">
              <a:buFont typeface="+mj-lt"/>
              <a:buAutoNum type="arabicPeriod"/>
            </a:pPr>
            <a:r>
              <a:rPr lang="en-US" dirty="0"/>
              <a:t>Save and quit by </a:t>
            </a:r>
            <a:r>
              <a:rPr lang="en-US" dirty="0">
                <a:highlight>
                  <a:srgbClr val="FFFF00"/>
                </a:highlight>
              </a:rPr>
              <a:t>:q!</a:t>
            </a:r>
            <a:r>
              <a:rPr lang="en-US" dirty="0"/>
              <a:t> then </a:t>
            </a:r>
            <a:r>
              <a:rPr lang="en-US" dirty="0">
                <a:highlight>
                  <a:srgbClr val="FFFF00"/>
                </a:highlight>
              </a:rPr>
              <a:t>enter</a:t>
            </a:r>
            <a:r>
              <a:rPr lang="en-US" dirty="0"/>
              <a:t> (q means quit, ! means in any condition) </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Tree>
    <p:extLst>
      <p:ext uri="{BB962C8B-B14F-4D97-AF65-F5344CB8AC3E}">
        <p14:creationId xmlns:p14="http://schemas.microsoft.com/office/powerpoint/2010/main" val="155700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lnSpcReduction="10000"/>
          </a:bodyPr>
          <a:lstStyle/>
          <a:p>
            <a:pPr marL="0" indent="0">
              <a:buNone/>
            </a:pPr>
            <a:r>
              <a:rPr lang="en-US" dirty="0"/>
              <a:t>Now let’s repeat the process without going into any file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 H 0.00 0.00 0.00’</a:t>
            </a:r>
            <a:r>
              <a:rPr lang="en-US" dirty="0"/>
              <a:t> aacani10.xyz (-</a:t>
            </a:r>
            <a:r>
              <a:rPr lang="en-US" dirty="0" err="1"/>
              <a:t>i</a:t>
            </a:r>
            <a:r>
              <a:rPr lang="en-US" dirty="0"/>
              <a:t> means overwrite the original file; $ means the last line. It can also be the line number; a means append.)</a:t>
            </a:r>
          </a:p>
          <a:p>
            <a:pPr marL="457200" indent="-457200">
              <a:buFont typeface="+mj-lt"/>
              <a:buAutoNum type="arabicPeriod"/>
            </a:pPr>
            <a:r>
              <a:rPr lang="en-US" dirty="0" err="1">
                <a:highlight>
                  <a:srgbClr val="FFFF00"/>
                </a:highlight>
              </a:rPr>
              <a:t>natom</a:t>
            </a:r>
            <a:r>
              <a:rPr lang="en-US" dirty="0">
                <a:highlight>
                  <a:srgbClr val="FFFF00"/>
                </a:highlight>
              </a:rPr>
              <a:t>=$(head -n 1 aacani10.xyz)</a:t>
            </a:r>
            <a:r>
              <a:rPr lang="en-US" dirty="0"/>
              <a:t> (define the variable </a:t>
            </a:r>
            <a:r>
              <a:rPr lang="en-US" dirty="0" err="1"/>
              <a:t>natom</a:t>
            </a:r>
            <a:r>
              <a:rPr lang="en-US" dirty="0"/>
              <a:t> as one line from the beginning of the file, the first line. Command in $() is evaluated before passed to the variable)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a:t>
            </a:r>
            <a:r>
              <a:rPr lang="en-US" dirty="0" err="1">
                <a:highlight>
                  <a:srgbClr val="FFFF00"/>
                </a:highlight>
              </a:rPr>
              <a:t>natom</a:t>
            </a:r>
            <a:r>
              <a:rPr lang="en-US" dirty="0">
                <a:highlight>
                  <a:srgbClr val="FFFF00"/>
                </a:highlight>
              </a:rPr>
              <a:t>}+1))/” aacani10.xyz</a:t>
            </a:r>
            <a:r>
              <a:rPr lang="en-US" dirty="0"/>
              <a:t> (substitute the first of the file that matches the variable by the variable+1. Notice that we use “” instead of ‘’. In bash, special characters inside ‘’ are treated as strings; special characters inside “” are evaluated.)</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Tree>
    <p:extLst>
      <p:ext uri="{BB962C8B-B14F-4D97-AF65-F5344CB8AC3E}">
        <p14:creationId xmlns:p14="http://schemas.microsoft.com/office/powerpoint/2010/main" val="101845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0" indent="0">
              <a:buNone/>
            </a:pPr>
            <a:r>
              <a:rPr lang="en-US" dirty="0"/>
              <a:t>Another way to do 3. is</a:t>
            </a:r>
          </a:p>
          <a:p>
            <a:pPr marL="0" indent="0">
              <a:buNone/>
            </a:pPr>
            <a:r>
              <a:rPr lang="en-US" dirty="0"/>
              <a:t>3’. </a:t>
            </a:r>
            <a:r>
              <a:rPr lang="en-US" dirty="0">
                <a:highlight>
                  <a:srgbClr val="FFFF00"/>
                </a:highlight>
              </a:rPr>
              <a:t>sed -</a:t>
            </a:r>
            <a:r>
              <a:rPr lang="en-US" dirty="0" err="1">
                <a:highlight>
                  <a:srgbClr val="FFFF00"/>
                </a:highlight>
              </a:rPr>
              <a:t>i</a:t>
            </a:r>
            <a:r>
              <a:rPr lang="en-US" dirty="0">
                <a:highlight>
                  <a:srgbClr val="FFFF00"/>
                </a:highlight>
              </a:rPr>
              <a:t> ‘1s/.*//’ aacani10.xyz</a:t>
            </a:r>
            <a:r>
              <a:rPr lang="en-US" dirty="0"/>
              <a:t> (substitute everything, .*, in the first line by an empty string)</a:t>
            </a:r>
          </a:p>
          <a:p>
            <a:pPr marL="0" indent="0">
              <a:buNone/>
            </a:pPr>
            <a:r>
              <a:rPr lang="en-US" dirty="0"/>
              <a:t>then </a:t>
            </a: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}+1))” accani10.xyz</a:t>
            </a:r>
            <a:r>
              <a:rPr lang="en-US" dirty="0"/>
              <a:t> (substitute the beginning, ^, of the first line with ${</a:t>
            </a:r>
            <a:r>
              <a:rPr lang="en-US" dirty="0" err="1"/>
              <a:t>natom</a:t>
            </a:r>
            <a:r>
              <a:rPr lang="en-US" dirty="0"/>
              <a:t>}+1)</a:t>
            </a:r>
          </a:p>
          <a:p>
            <a:pPr marL="0" indent="0">
              <a:buNone/>
            </a:pPr>
            <a:r>
              <a:rPr lang="en-US" dirty="0"/>
              <a:t>Notice that bash guesses the data type of the variable. It considers 34 as an integer and allows you to directly add 1 to it by $((34+1)) without having to specify the data type. Bash is an interpretive language.</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45018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t>Remove the line that contains the second C by first getting the line number of the second C by</a:t>
            </a:r>
            <a:r>
              <a:rPr lang="en-US" altLang="zh-TW" dirty="0"/>
              <a:t>:</a:t>
            </a:r>
          </a:p>
          <a:p>
            <a:pPr marL="857250" lvl="1" indent="-457200">
              <a:buFont typeface="Arial" panose="020B0604020202020204" pitchFamily="34" charset="0"/>
              <a:buChar char="•"/>
            </a:pPr>
            <a:r>
              <a:rPr lang="en-US" dirty="0" err="1">
                <a:highlight>
                  <a:srgbClr val="FFFF00"/>
                </a:highlight>
              </a:rPr>
              <a:t>lnum</a:t>
            </a:r>
            <a:r>
              <a:rPr lang="en-US" dirty="0">
                <a:highlight>
                  <a:srgbClr val="FFFF00"/>
                </a:highlight>
              </a:rPr>
              <a:t>=$(grep -n ‘^C ’ aacani10.xyz | sed ‘2!d’ | cut -d: -f1)</a:t>
            </a:r>
            <a:r>
              <a:rPr lang="en-US" dirty="0"/>
              <a:t> (</a:t>
            </a:r>
            <a:r>
              <a:rPr lang="en-US" i="1" dirty="0"/>
              <a:t>grep</a:t>
            </a:r>
            <a:r>
              <a:rPr lang="en-US" dirty="0"/>
              <a:t> allows you to analyze the content of a file by any match; </a:t>
            </a:r>
            <a:r>
              <a:rPr lang="en-US" i="1" dirty="0"/>
              <a:t>-n</a:t>
            </a:r>
            <a:r>
              <a:rPr lang="en-US" dirty="0"/>
              <a:t> also returns the line number of the match; The match is </a:t>
            </a:r>
            <a:r>
              <a:rPr lang="en-US" i="1" dirty="0"/>
              <a:t>‘^C ‘</a:t>
            </a:r>
            <a:r>
              <a:rPr lang="en-US" dirty="0"/>
              <a:t>, which specifies that the C character starts at the beginning of a line and has a space right after it; </a:t>
            </a:r>
            <a:r>
              <a:rPr lang="en-US" i="1" dirty="0"/>
              <a:t>|</a:t>
            </a:r>
            <a:r>
              <a:rPr lang="en-US" dirty="0"/>
              <a:t> means operating the output from the left side by the commands from the first; </a:t>
            </a:r>
            <a:r>
              <a:rPr lang="en-US" i="1" dirty="0"/>
              <a:t>sed ‘2!d’</a:t>
            </a:r>
            <a:r>
              <a:rPr lang="en-US" dirty="0"/>
              <a:t> means delete everything except the second line; </a:t>
            </a:r>
            <a:r>
              <a:rPr lang="en-US" i="1" dirty="0"/>
              <a:t>cut</a:t>
            </a:r>
            <a:r>
              <a:rPr lang="en-US" dirty="0"/>
              <a:t> allows you to cut a string by the delimiter specified in the option </a:t>
            </a:r>
            <a:r>
              <a:rPr lang="en-US" i="1" dirty="0"/>
              <a:t>-d</a:t>
            </a:r>
            <a:r>
              <a:rPr lang="en-US" dirty="0"/>
              <a:t> and chooses the nth element by the option </a:t>
            </a:r>
            <a:r>
              <a:rPr lang="en-US" i="1" dirty="0"/>
              <a:t>-f</a:t>
            </a:r>
            <a:r>
              <a:rPr lang="en-US" dirty="0"/>
              <a:t>. Notice that bash starts counting at 1)</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426555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Tree>
    <p:extLst>
      <p:ext uri="{BB962C8B-B14F-4D97-AF65-F5344CB8AC3E}">
        <p14:creationId xmlns:p14="http://schemas.microsoft.com/office/powerpoint/2010/main" val="231654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2AA89-F611-4C27-BC6C-1A4C19B71B18}"/>
              </a:ext>
            </a:extLst>
          </p:cNvPr>
          <p:cNvSpPr>
            <a:spLocks noGrp="1"/>
          </p:cNvSpPr>
          <p:nvPr>
            <p:ph type="title"/>
          </p:nvPr>
        </p:nvSpPr>
        <p:spPr/>
        <p:txBody>
          <a:bodyPr/>
          <a:lstStyle/>
          <a:p>
            <a:r>
              <a:rPr lang="en-US" dirty="0"/>
              <a:t>First</a:t>
            </a:r>
          </a:p>
        </p:txBody>
      </p:sp>
      <p:sp>
        <p:nvSpPr>
          <p:cNvPr id="3" name="內容版面配置區 2">
            <a:extLst>
              <a:ext uri="{FF2B5EF4-FFF2-40B4-BE49-F238E27FC236}">
                <a16:creationId xmlns:a16="http://schemas.microsoft.com/office/drawing/2014/main" id="{53C3E8F9-0582-438C-8287-D9F74A13D4D0}"/>
              </a:ext>
            </a:extLst>
          </p:cNvPr>
          <p:cNvSpPr>
            <a:spLocks noGrp="1"/>
          </p:cNvSpPr>
          <p:nvPr>
            <p:ph idx="1"/>
          </p:nvPr>
        </p:nvSpPr>
        <p:spPr/>
        <p:txBody>
          <a:bodyPr/>
          <a:lstStyle/>
          <a:p>
            <a:pPr marL="457200" indent="-457200" algn="l">
              <a:buFont typeface="+mj-lt"/>
              <a:buAutoNum type="arabicPeriod"/>
            </a:pPr>
            <a:r>
              <a:rPr lang="en-US" dirty="0" err="1"/>
              <a:t>iService</a:t>
            </a:r>
            <a:r>
              <a:rPr lang="en-US" dirty="0"/>
              <a:t> account registration (https://</a:t>
            </a:r>
            <a:r>
              <a:rPr lang="en-US" dirty="0" err="1"/>
              <a:t>iservice.nchc.org.tw</a:t>
            </a:r>
            <a:r>
              <a:rPr lang="en-US" dirty="0"/>
              <a:t>/</a:t>
            </a:r>
            <a:r>
              <a:rPr lang="en-US" dirty="0" err="1"/>
              <a:t>nchc_service</a:t>
            </a:r>
            <a:r>
              <a:rPr lang="en-US" dirty="0"/>
              <a:t>/</a:t>
            </a:r>
            <a:r>
              <a:rPr lang="en-US" dirty="0" err="1"/>
              <a:t>index.php?lang_type</a:t>
            </a:r>
            <a:r>
              <a:rPr lang="en-US" dirty="0"/>
              <a:t>=)</a:t>
            </a:r>
          </a:p>
          <a:p>
            <a:pPr marL="457200" indent="-457200">
              <a:buFont typeface="+mj-lt"/>
              <a:buAutoNum type="arabicPeriod"/>
            </a:pPr>
            <a:r>
              <a:rPr lang="en-US" dirty="0"/>
              <a:t>Start your browser</a:t>
            </a:r>
          </a:p>
          <a:p>
            <a:pPr marL="457200" indent="-457200">
              <a:buFont typeface="+mj-lt"/>
              <a:buAutoNum type="arabicPeriod"/>
            </a:pPr>
            <a:r>
              <a:rPr lang="en-US" dirty="0"/>
              <a:t>Go to https://</a:t>
            </a:r>
            <a:r>
              <a:rPr lang="en-US" dirty="0" err="1"/>
              <a:t>github.com</a:t>
            </a:r>
            <a:r>
              <a:rPr lang="en-US" dirty="0"/>
              <a:t>/</a:t>
            </a:r>
            <a:r>
              <a:rPr lang="en-US" dirty="0" err="1"/>
              <a:t>tyangnthu</a:t>
            </a:r>
            <a:r>
              <a:rPr lang="en-US" dirty="0"/>
              <a:t>/</a:t>
            </a:r>
            <a:r>
              <a:rPr lang="en-US" dirty="0" err="1"/>
              <a:t>CompChem</a:t>
            </a:r>
            <a:endParaRPr lang="en-US" dirty="0"/>
          </a:p>
          <a:p>
            <a:pPr marL="457200" indent="-457200">
              <a:buFont typeface="+mj-lt"/>
              <a:buAutoNum type="arabicPeriod"/>
            </a:pPr>
            <a:r>
              <a:rPr lang="en-US" dirty="0"/>
              <a:t>Download course materials </a:t>
            </a:r>
          </a:p>
        </p:txBody>
      </p:sp>
      <p:sp>
        <p:nvSpPr>
          <p:cNvPr id="4" name="投影片編號版面配置區 3">
            <a:extLst>
              <a:ext uri="{FF2B5EF4-FFF2-40B4-BE49-F238E27FC236}">
                <a16:creationId xmlns:a16="http://schemas.microsoft.com/office/drawing/2014/main" id="{CC516C0F-3C47-41C9-A5E5-9A97E6A104C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7" name="Picture 6">
            <a:extLst>
              <a:ext uri="{FF2B5EF4-FFF2-40B4-BE49-F238E27FC236}">
                <a16:creationId xmlns:a16="http://schemas.microsoft.com/office/drawing/2014/main" id="{CF545791-8CBD-A508-9D9D-C7F23BDF27C1}"/>
              </a:ext>
            </a:extLst>
          </p:cNvPr>
          <p:cNvPicPr>
            <a:picLocks noChangeAspect="1"/>
          </p:cNvPicPr>
          <p:nvPr/>
        </p:nvPicPr>
        <p:blipFill>
          <a:blip r:embed="rId2"/>
          <a:stretch>
            <a:fillRect/>
          </a:stretch>
        </p:blipFill>
        <p:spPr>
          <a:xfrm>
            <a:off x="2427708" y="3614057"/>
            <a:ext cx="4021657" cy="3243943"/>
          </a:xfrm>
          <a:prstGeom prst="rect">
            <a:avLst/>
          </a:prstGeom>
        </p:spPr>
      </p:pic>
      <p:sp>
        <p:nvSpPr>
          <p:cNvPr id="8" name="Rectangle 7">
            <a:extLst>
              <a:ext uri="{FF2B5EF4-FFF2-40B4-BE49-F238E27FC236}">
                <a16:creationId xmlns:a16="http://schemas.microsoft.com/office/drawing/2014/main" id="{DA76B05D-C6EC-9251-383D-09150235C514}"/>
              </a:ext>
            </a:extLst>
          </p:cNvPr>
          <p:cNvSpPr/>
          <p:nvPr/>
        </p:nvSpPr>
        <p:spPr>
          <a:xfrm>
            <a:off x="3918855" y="6346371"/>
            <a:ext cx="903515" cy="23948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1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-I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251330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fontScale="92500" lnSpcReduction="10000"/>
          </a:bodyPr>
          <a:lstStyle/>
          <a:p>
            <a:pPr marL="0" indent="0">
              <a:buNone/>
            </a:pPr>
            <a:r>
              <a:rPr lang="en-US" dirty="0"/>
              <a:t>Now let’s loop through all files that contain Ni</a:t>
            </a:r>
          </a:p>
          <a:p>
            <a:pPr marL="0" indent="0">
              <a:buNone/>
            </a:pPr>
            <a:r>
              <a:rPr lang="en-US" dirty="0">
                <a:highlight>
                  <a:srgbClr val="FFFF00"/>
                </a:highlight>
              </a:rPr>
              <a:t>for file in $(grep -l ‘^Ni ‘ *.</a:t>
            </a:r>
            <a:r>
              <a:rPr lang="en-US" dirty="0" err="1">
                <a:highlight>
                  <a:srgbClr val="FFFF00"/>
                </a:highlight>
              </a:rPr>
              <a:t>xyz</a:t>
            </a:r>
            <a:r>
              <a:rPr lang="en-US" dirty="0">
                <a:highlight>
                  <a:srgbClr val="FFFF00"/>
                </a:highlight>
              </a:rPr>
              <a:t>);</a:t>
            </a:r>
          </a:p>
          <a:p>
            <a:pPr marL="0" indent="0">
              <a:buNone/>
            </a:pPr>
            <a:r>
              <a:rPr lang="en-US" dirty="0">
                <a:highlight>
                  <a:srgbClr val="FFFF00"/>
                </a:highlight>
              </a:rPr>
              <a:t>do</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 H 0.00 0.00 0.00’ $file</a:t>
            </a:r>
          </a:p>
          <a:p>
            <a:pPr marL="0" indent="0">
              <a:buNone/>
            </a:pPr>
            <a:r>
              <a:rPr lang="en-US" dirty="0"/>
              <a:t>  </a:t>
            </a:r>
            <a:r>
              <a:rPr lang="en-US" dirty="0" err="1">
                <a:highlight>
                  <a:srgbClr val="FFFF00"/>
                </a:highlight>
              </a:rPr>
              <a:t>lnum</a:t>
            </a:r>
            <a:r>
              <a:rPr lang="en-US" dirty="0">
                <a:highlight>
                  <a:srgbClr val="FFFF00"/>
                </a:highlight>
              </a:rPr>
              <a:t>=$(grep -n ‘^C ’ $file | sed ‘2!d’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‘s/C /Cl /’ $file</a:t>
            </a:r>
          </a:p>
          <a:p>
            <a:pPr marL="0" indent="0">
              <a:buNone/>
            </a:pPr>
            <a:r>
              <a:rPr lang="en-US" dirty="0"/>
              <a:t>  </a:t>
            </a:r>
            <a:r>
              <a:rPr lang="en-US" dirty="0" err="1">
                <a:highlight>
                  <a:srgbClr val="FFFF00"/>
                </a:highlight>
              </a:rPr>
              <a:t>lnum</a:t>
            </a:r>
            <a:r>
              <a:rPr lang="en-US" dirty="0">
                <a:highlight>
                  <a:srgbClr val="FFFF00"/>
                </a:highlight>
              </a:rPr>
              <a:t>=$(grep -n ‘^Cl ‘ $file | head -n 1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‘/^Ni /,+7d’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“1s/.*/$(($(awk ‘END{print NR}’ $file)-2))/” $file</a:t>
            </a:r>
          </a:p>
          <a:p>
            <a:pPr marL="0" indent="0">
              <a:buNone/>
            </a:pPr>
            <a:r>
              <a:rPr lang="en-US" dirty="0">
                <a:highlight>
                  <a:srgbClr val="FFFF00"/>
                </a:highlight>
              </a:rPr>
              <a:t>done  </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Tree>
    <p:extLst>
      <p:ext uri="{BB962C8B-B14F-4D97-AF65-F5344CB8AC3E}">
        <p14:creationId xmlns:p14="http://schemas.microsoft.com/office/powerpoint/2010/main" val="297028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9A1A-4D6B-D728-9A3D-361F4E594186}"/>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D7D56B79-15C6-4495-963A-CBB8478A2B6C}"/>
              </a:ext>
            </a:extLst>
          </p:cNvPr>
          <p:cNvSpPr>
            <a:spLocks noGrp="1"/>
          </p:cNvSpPr>
          <p:nvPr>
            <p:ph idx="1"/>
          </p:nvPr>
        </p:nvSpPr>
        <p:spPr/>
        <p:txBody>
          <a:bodyPr/>
          <a:lstStyle/>
          <a:p>
            <a:pPr marL="0" indent="0">
              <a:buNone/>
            </a:pPr>
            <a:r>
              <a:rPr lang="en-US" dirty="0"/>
              <a:t>How do we know which files have been changed?</a:t>
            </a:r>
          </a:p>
          <a:p>
            <a:pPr marL="0" indent="0">
              <a:buNone/>
            </a:pPr>
            <a:r>
              <a:rPr lang="en-US" dirty="0"/>
              <a:t>We can find them by their modification time</a:t>
            </a:r>
          </a:p>
          <a:p>
            <a:pPr marL="457200" indent="-457200">
              <a:buFont typeface="+mj-lt"/>
              <a:buAutoNum type="arabicPeriod"/>
            </a:pPr>
            <a:r>
              <a:rPr lang="en-US" dirty="0">
                <a:highlight>
                  <a:srgbClr val="FFFF00"/>
                </a:highlight>
              </a:rPr>
              <a:t>ls -</a:t>
            </a:r>
            <a:r>
              <a:rPr lang="en-US" dirty="0" err="1">
                <a:highlight>
                  <a:srgbClr val="FFFF00"/>
                </a:highlight>
              </a:rPr>
              <a:t>ltrd</a:t>
            </a:r>
            <a:r>
              <a:rPr lang="en-US" dirty="0">
                <a:highlight>
                  <a:srgbClr val="FFFF00"/>
                </a:highlight>
              </a:rPr>
              <a:t> *</a:t>
            </a:r>
            <a:r>
              <a:rPr lang="en-US" dirty="0"/>
              <a:t> (ls lists the content in the directory; -l prints the long info; -t sorts by time from the newest to the oldest; -r reverses the order, from the oldest to the newest in this case; -d excludes listing the contents in the subdirectories)</a:t>
            </a:r>
          </a:p>
        </p:txBody>
      </p:sp>
      <p:sp>
        <p:nvSpPr>
          <p:cNvPr id="4" name="Slide Number Placeholder 3">
            <a:extLst>
              <a:ext uri="{FF2B5EF4-FFF2-40B4-BE49-F238E27FC236}">
                <a16:creationId xmlns:a16="http://schemas.microsoft.com/office/drawing/2014/main" id="{2B2A65D9-E4E1-D664-4744-9F2F66EEC892}"/>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409099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83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18F27-5A51-4DF5-AD1A-40D1ABE38D0C}"/>
              </a:ext>
            </a:extLst>
          </p:cNvPr>
          <p:cNvSpPr>
            <a:spLocks noGrp="1"/>
          </p:cNvSpPr>
          <p:nvPr>
            <p:ph type="title"/>
          </p:nvPr>
        </p:nvSpPr>
        <p:spPr/>
        <p:txBody>
          <a:bodyPr/>
          <a:lstStyle/>
          <a:p>
            <a:r>
              <a:rPr lang="en-US" dirty="0"/>
              <a:t>Nodes</a:t>
            </a:r>
          </a:p>
        </p:txBody>
      </p:sp>
      <p:sp>
        <p:nvSpPr>
          <p:cNvPr id="3" name="內容版面配置區 2">
            <a:extLst>
              <a:ext uri="{FF2B5EF4-FFF2-40B4-BE49-F238E27FC236}">
                <a16:creationId xmlns:a16="http://schemas.microsoft.com/office/drawing/2014/main" id="{B0C31BA0-084C-4009-AB33-A261FD2EE6A1}"/>
              </a:ext>
            </a:extLst>
          </p:cNvPr>
          <p:cNvSpPr>
            <a:spLocks noGrp="1"/>
          </p:cNvSpPr>
          <p:nvPr>
            <p:ph idx="1"/>
          </p:nvPr>
        </p:nvSpPr>
        <p:spPr/>
        <p:txBody>
          <a:bodyPr>
            <a:normAutofit/>
          </a:bodyPr>
          <a:lstStyle/>
          <a:p>
            <a:pPr fontAlgn="base">
              <a:spcAft>
                <a:spcPts val="0"/>
              </a:spcAft>
            </a:pPr>
            <a:r>
              <a:rPr lang="en-US" dirty="0">
                <a:effectLst/>
                <a:latin typeface="+mn-lt"/>
              </a:rPr>
              <a:t>There are two types of nodes used to construct the connection between the servers. They are:</a:t>
            </a:r>
          </a:p>
          <a:p>
            <a:pPr fontAlgn="base">
              <a:spcAft>
                <a:spcPts val="0"/>
              </a:spcAft>
              <a:buFont typeface="+mj-lt"/>
              <a:buAutoNum type="arabicPeriod"/>
            </a:pPr>
            <a:r>
              <a:rPr lang="en-US" b="1" dirty="0">
                <a:effectLst/>
                <a:latin typeface="+mn-lt"/>
              </a:rPr>
              <a:t>Head node:</a:t>
            </a:r>
            <a:r>
              <a:rPr lang="en-US" dirty="0">
                <a:effectLst/>
                <a:latin typeface="+mn-lt"/>
              </a:rPr>
              <a:t> these are the nodes where users login in to interact with the HPC applications.</a:t>
            </a:r>
          </a:p>
          <a:p>
            <a:pPr fontAlgn="base">
              <a:spcAft>
                <a:spcPts val="0"/>
              </a:spcAft>
              <a:buFont typeface="+mj-lt"/>
              <a:buAutoNum type="arabicPeriod"/>
            </a:pPr>
            <a:r>
              <a:rPr lang="en-US" b="1" dirty="0">
                <a:effectLst/>
                <a:latin typeface="+mn-lt"/>
              </a:rPr>
              <a:t>Compute nodes:</a:t>
            </a:r>
            <a:r>
              <a:rPr lang="en-US" dirty="0">
                <a:effectLst/>
                <a:latin typeface="+mn-lt"/>
              </a:rPr>
              <a:t> these are the nodes where the real computing operation takes place.</a:t>
            </a:r>
          </a:p>
          <a:p>
            <a:pPr fontAlgn="base">
              <a:spcAft>
                <a:spcPts val="0"/>
              </a:spcAft>
            </a:pPr>
            <a:r>
              <a:rPr lang="en-US" dirty="0">
                <a:effectLst/>
                <a:latin typeface="+mn-lt"/>
              </a:rPr>
              <a:t>There are three types of </a:t>
            </a:r>
            <a:r>
              <a:rPr lang="en-US" u="none" strike="noStrike" dirty="0">
                <a:effectLst/>
                <a:latin typeface="+mn-lt"/>
              </a:rPr>
              <a:t>nodes used in the cluster</a:t>
            </a:r>
            <a:r>
              <a:rPr lang="en-US" dirty="0">
                <a:effectLst/>
                <a:latin typeface="+mn-lt"/>
              </a:rPr>
              <a:t>, they are:</a:t>
            </a:r>
          </a:p>
          <a:p>
            <a:pPr fontAlgn="base">
              <a:spcAft>
                <a:spcPts val="0"/>
              </a:spcAft>
              <a:buFont typeface="+mj-lt"/>
              <a:buAutoNum type="arabicPeriod"/>
            </a:pPr>
            <a:r>
              <a:rPr lang="en-US" b="1" dirty="0">
                <a:effectLst/>
                <a:latin typeface="+mn-lt"/>
              </a:rPr>
              <a:t>Entry nodes:</a:t>
            </a:r>
            <a:r>
              <a:rPr lang="en-US" dirty="0">
                <a:effectLst/>
                <a:latin typeface="+mn-lt"/>
              </a:rPr>
              <a:t> these are the nodes where the user needs to connect to use the cluster in the system.</a:t>
            </a:r>
          </a:p>
          <a:p>
            <a:pPr fontAlgn="base">
              <a:spcAft>
                <a:spcPts val="0"/>
              </a:spcAft>
              <a:buFont typeface="+mj-lt"/>
              <a:buAutoNum type="arabicPeriod"/>
            </a:pPr>
            <a:r>
              <a:rPr lang="en-US" b="1" dirty="0">
                <a:effectLst/>
                <a:latin typeface="+mn-lt"/>
              </a:rPr>
              <a:t>Storage nodes:</a:t>
            </a:r>
            <a:r>
              <a:rPr lang="en-US" dirty="0">
                <a:effectLst/>
                <a:latin typeface="+mn-lt"/>
              </a:rPr>
              <a:t> these are the nodes where we can permanently store the data.</a:t>
            </a:r>
          </a:p>
          <a:p>
            <a:pPr fontAlgn="base">
              <a:spcAft>
                <a:spcPts val="0"/>
              </a:spcAft>
              <a:buFont typeface="+mj-lt"/>
              <a:buAutoNum type="arabicPeriod"/>
            </a:pPr>
            <a:r>
              <a:rPr lang="en-US" b="1" dirty="0">
                <a:effectLst/>
                <a:latin typeface="+mn-lt"/>
              </a:rPr>
              <a:t>Worker nodes:</a:t>
            </a:r>
            <a:r>
              <a:rPr lang="en-US" dirty="0">
                <a:effectLst/>
                <a:latin typeface="+mn-lt"/>
              </a:rPr>
              <a:t> these are the nodes where software programs run in the cluster.</a:t>
            </a:r>
          </a:p>
        </p:txBody>
      </p:sp>
      <p:sp>
        <p:nvSpPr>
          <p:cNvPr id="4" name="投影片編號版面配置區 3">
            <a:extLst>
              <a:ext uri="{FF2B5EF4-FFF2-40B4-BE49-F238E27FC236}">
                <a16:creationId xmlns:a16="http://schemas.microsoft.com/office/drawing/2014/main" id="{847B17A2-7DE4-4E80-8E64-4B05CC26E2F2}"/>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文字方塊 4">
            <a:extLst>
              <a:ext uri="{FF2B5EF4-FFF2-40B4-BE49-F238E27FC236}">
                <a16:creationId xmlns:a16="http://schemas.microsoft.com/office/drawing/2014/main" id="{AE09F015-37C1-4A30-B383-536E1B141A1B}"/>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616556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4C41AFDB-014F-450E-8835-7D96E54080B2}"/>
              </a:ext>
            </a:extLst>
          </p:cNvPr>
          <p:cNvSpPr/>
          <p:nvPr/>
        </p:nvSpPr>
        <p:spPr>
          <a:xfrm>
            <a:off x="2502408" y="2243506"/>
            <a:ext cx="990600" cy="23182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3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1" grpId="1"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92500"/>
          </a:bodyPr>
          <a:lstStyle/>
          <a:p>
            <a:pPr fontAlgn="base"/>
            <a:r>
              <a:rPr lang="en-US" b="1" dirty="0">
                <a:effectLst/>
                <a:latin typeface="+mn-lt"/>
              </a:rPr>
              <a:t>Scheduling</a:t>
            </a:r>
          </a:p>
          <a:p>
            <a:pPr marL="0" indent="0" fontAlgn="base">
              <a:buNone/>
            </a:pPr>
            <a:r>
              <a:rPr lang="en-US" dirty="0">
                <a:effectLst/>
                <a:latin typeface="+mn-lt"/>
              </a:rPr>
              <a:t>A job scheduler is a computer application for controlling unattended background program execution of jobs. This is commonly called batch scheduling, as execution of non-interactive jobs is often called batch processing. Schedulers help:</a:t>
            </a:r>
          </a:p>
          <a:p>
            <a:pPr fontAlgn="base">
              <a:buFont typeface="Wingdings" panose="05000000000000000000" pitchFamily="2" charset="2"/>
              <a:buChar char="§"/>
            </a:pPr>
            <a:r>
              <a:rPr lang="en-US" dirty="0">
                <a:effectLst/>
                <a:latin typeface="+mn-lt"/>
              </a:rPr>
              <a:t>Helps to transfer the input data sets to the HPC (preferably by login nodes).</a:t>
            </a:r>
          </a:p>
          <a:p>
            <a:pPr fontAlgn="base">
              <a:buFont typeface="Wingdings" panose="05000000000000000000" pitchFamily="2" charset="2"/>
              <a:buChar char="§"/>
            </a:pPr>
            <a:r>
              <a:rPr lang="en-US" dirty="0">
                <a:effectLst/>
                <a:latin typeface="+mn-lt"/>
              </a:rPr>
              <a:t>Creates the own set of job submission scripts to perform data computation tasks.</a:t>
            </a:r>
          </a:p>
          <a:p>
            <a:pPr fontAlgn="base">
              <a:buFont typeface="Wingdings" panose="05000000000000000000" pitchFamily="2" charset="2"/>
              <a:buChar char="§"/>
            </a:pPr>
            <a:r>
              <a:rPr lang="en-US" dirty="0">
                <a:effectLst/>
                <a:latin typeface="+mn-lt"/>
              </a:rPr>
              <a:t>Then submit the job submission scripts to the scheduling.</a:t>
            </a:r>
          </a:p>
          <a:p>
            <a:pPr fontAlgn="base">
              <a:buFont typeface="Wingdings" panose="05000000000000000000" pitchFamily="2" charset="2"/>
              <a:buChar char="§"/>
            </a:pPr>
            <a:r>
              <a:rPr lang="en-US" dirty="0">
                <a:effectLst/>
                <a:latin typeface="+mn-lt"/>
              </a:rPr>
              <a:t>The scheduling component runs the application programs.</a:t>
            </a:r>
          </a:p>
          <a:p>
            <a:pPr fontAlgn="base">
              <a:buFont typeface="Wingdings" panose="05000000000000000000" pitchFamily="2" charset="2"/>
              <a:buChar char="§"/>
            </a:pPr>
            <a:r>
              <a:rPr lang="en-US" dirty="0">
                <a:effectLst/>
                <a:latin typeface="+mn-lt"/>
              </a:rPr>
              <a:t>Helps to analyze the result from the computations.</a:t>
            </a: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98459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70000" lnSpcReduction="20000"/>
          </a:bodyPr>
          <a:lstStyle/>
          <a:p>
            <a:pPr marL="0" indent="0" fontAlgn="base">
              <a:buNone/>
            </a:pPr>
            <a:r>
              <a:rPr lang="en-US" b="1" dirty="0">
                <a:effectLst/>
                <a:latin typeface="+mn-lt"/>
              </a:rPr>
              <a:t>Some common schedulers: </a:t>
            </a:r>
            <a:r>
              <a:rPr lang="en-US" dirty="0">
                <a:effectLst/>
                <a:latin typeface="+mn-lt"/>
              </a:rPr>
              <a:t>Sun grid engine, PBS/To</a:t>
            </a:r>
            <a:r>
              <a:rPr lang="en-US" dirty="0">
                <a:latin typeface="+mn-lt"/>
              </a:rPr>
              <a:t>rque, </a:t>
            </a:r>
            <a:r>
              <a:rPr lang="en-US" dirty="0" err="1">
                <a:latin typeface="+mn-lt"/>
              </a:rPr>
              <a:t>Slurm</a:t>
            </a:r>
            <a:endParaRPr lang="en-US" dirty="0">
              <a:latin typeface="+mn-lt"/>
            </a:endParaRPr>
          </a:p>
          <a:p>
            <a:pPr marL="0" indent="0" fontAlgn="base">
              <a:buNone/>
            </a:pPr>
            <a:r>
              <a:rPr lang="en-US" dirty="0">
                <a:latin typeface="+mn-lt"/>
              </a:rPr>
              <a:t>$ cat </a:t>
            </a:r>
            <a:r>
              <a:rPr lang="en-US" dirty="0" err="1">
                <a:latin typeface="+mn-lt"/>
              </a:rPr>
              <a:t>submit.sub</a:t>
            </a:r>
            <a:endParaRPr lang="en-US" dirty="0">
              <a:latin typeface="+mn-lt"/>
            </a:endParaRPr>
          </a:p>
          <a:p>
            <a:pPr marL="0" indent="0" fontAlgn="base">
              <a:buNone/>
            </a:pPr>
            <a:r>
              <a:rPr lang="en-US" dirty="0">
                <a:latin typeface="+mn-lt"/>
              </a:rPr>
              <a:t>An example of a PBS submission script</a:t>
            </a:r>
          </a:p>
          <a:p>
            <a:pPr marL="0" indent="0" fontAlgn="base">
              <a:buNone/>
            </a:pPr>
            <a:r>
              <a:rPr lang="en-US" b="0" i="0" dirty="0">
                <a:effectLst/>
                <a:latin typeface="+mn-lt"/>
              </a:rPr>
              <a:t>#PBS -N </a:t>
            </a:r>
            <a:r>
              <a:rPr lang="en-US" b="0" i="0" dirty="0" err="1">
                <a:effectLst/>
                <a:latin typeface="+mn-lt"/>
              </a:rPr>
              <a:t>exampleScript</a:t>
            </a:r>
            <a:r>
              <a:rPr lang="en-US" b="0" i="0" dirty="0">
                <a:effectLst/>
                <a:latin typeface="+mn-lt"/>
              </a:rPr>
              <a:t> # name of job </a:t>
            </a:r>
          </a:p>
          <a:p>
            <a:pPr marL="0" indent="0" fontAlgn="base">
              <a:buNone/>
            </a:pPr>
            <a:r>
              <a:rPr lang="en-US" b="0" i="0" dirty="0">
                <a:effectLst/>
                <a:latin typeface="+mn-lt"/>
              </a:rPr>
              <a:t>#PBS -P [Account] # account to which job is charged</a:t>
            </a:r>
            <a:endParaRPr lang="en-US" dirty="0">
              <a:latin typeface="+mn-lt"/>
            </a:endParaRPr>
          </a:p>
          <a:p>
            <a:pPr marL="0" indent="0" fontAlgn="base">
              <a:buNone/>
            </a:pPr>
            <a:r>
              <a:rPr lang="en-US" b="0" i="0" dirty="0">
                <a:effectLst/>
                <a:latin typeface="+mn-lt"/>
              </a:rPr>
              <a:t>#PBS -l nodes=1:ppn=</a:t>
            </a:r>
            <a:r>
              <a:rPr lang="en-US" altLang="zh-TW" b="0" i="0" dirty="0">
                <a:effectLst/>
                <a:latin typeface="+mn-lt"/>
              </a:rPr>
              <a:t>1</a:t>
            </a:r>
            <a:r>
              <a:rPr lang="en-US" b="0" i="0" dirty="0">
                <a:effectLst/>
                <a:latin typeface="+mn-lt"/>
              </a:rPr>
              <a:t> # resources allocated, 1 node 2 processors </a:t>
            </a:r>
          </a:p>
          <a:p>
            <a:pPr marL="0" indent="0" fontAlgn="base">
              <a:buNone/>
            </a:pPr>
            <a:r>
              <a:rPr lang="en-US" b="0" i="0" dirty="0">
                <a:effectLst/>
                <a:latin typeface="+mn-lt"/>
              </a:rPr>
              <a:t>#PBS -l </a:t>
            </a:r>
            <a:r>
              <a:rPr lang="en-US" b="0" i="0" dirty="0" err="1">
                <a:effectLst/>
                <a:latin typeface="+mn-lt"/>
              </a:rPr>
              <a:t>pmem</a:t>
            </a:r>
            <a:r>
              <a:rPr lang="en-US" b="0" i="0" dirty="0">
                <a:effectLst/>
                <a:latin typeface="+mn-lt"/>
              </a:rPr>
              <a:t>=2gb # memory per core </a:t>
            </a:r>
          </a:p>
          <a:p>
            <a:pPr marL="0" indent="0" fontAlgn="base">
              <a:buNone/>
            </a:pPr>
            <a:r>
              <a:rPr lang="en-US" b="0" i="0" dirty="0">
                <a:effectLst/>
                <a:latin typeface="+mn-lt"/>
              </a:rPr>
              <a:t>#PBS -l </a:t>
            </a:r>
            <a:r>
              <a:rPr lang="en-US" b="0" i="0" dirty="0" err="1">
                <a:effectLst/>
                <a:latin typeface="+mn-lt"/>
              </a:rPr>
              <a:t>walltime</a:t>
            </a:r>
            <a:r>
              <a:rPr lang="en-US" b="0" i="0" dirty="0">
                <a:effectLst/>
                <a:latin typeface="+mn-lt"/>
              </a:rPr>
              <a:t>=15:00 # job will run at most 15 min </a:t>
            </a:r>
          </a:p>
          <a:p>
            <a:pPr marL="0" indent="0" fontAlgn="base">
              <a:buNone/>
            </a:pPr>
            <a:r>
              <a:rPr lang="en-US" b="0" i="0" dirty="0">
                <a:effectLst/>
                <a:latin typeface="+mn-lt"/>
              </a:rPr>
              <a:t>#PBS -q </a:t>
            </a:r>
            <a:r>
              <a:rPr lang="en-US" b="0" i="0" dirty="0" err="1">
                <a:effectLst/>
                <a:latin typeface="+mn-lt"/>
              </a:rPr>
              <a:t>ctest</a:t>
            </a:r>
            <a:r>
              <a:rPr lang="en-US" b="0" i="0" dirty="0">
                <a:effectLst/>
                <a:latin typeface="+mn-lt"/>
              </a:rPr>
              <a:t> # job is submitted to </a:t>
            </a:r>
            <a:r>
              <a:rPr lang="en-US" b="0" i="0" dirty="0" err="1">
                <a:effectLst/>
                <a:latin typeface="+mn-lt"/>
              </a:rPr>
              <a:t>ctest</a:t>
            </a:r>
            <a:r>
              <a:rPr lang="en-US" b="0" i="0" dirty="0">
                <a:effectLst/>
                <a:latin typeface="+mn-lt"/>
              </a:rPr>
              <a:t> queue </a:t>
            </a:r>
          </a:p>
          <a:p>
            <a:pPr marL="0" indent="0" fontAlgn="base">
              <a:buNone/>
            </a:pPr>
            <a:r>
              <a:rPr lang="en-US" b="0" i="0" dirty="0">
                <a:effectLst/>
                <a:latin typeface="+mn-lt"/>
              </a:rPr>
              <a:t>#PBS -j </a:t>
            </a:r>
            <a:r>
              <a:rPr lang="en-US" b="0" i="0" dirty="0" err="1">
                <a:effectLst/>
                <a:latin typeface="+mn-lt"/>
              </a:rPr>
              <a:t>oe</a:t>
            </a:r>
            <a:r>
              <a:rPr lang="en-US" b="0" i="0" dirty="0">
                <a:effectLst/>
                <a:latin typeface="+mn-lt"/>
              </a:rPr>
              <a:t> # output and error is combined into the same file </a:t>
            </a:r>
          </a:p>
          <a:p>
            <a:pPr marL="0" indent="0" fontAlgn="base">
              <a:buNone/>
            </a:pPr>
            <a:r>
              <a:rPr lang="en-US" b="0" i="0" dirty="0">
                <a:effectLst/>
                <a:latin typeface="+mn-lt"/>
              </a:rPr>
              <a:t>#PBS -o </a:t>
            </a:r>
            <a:r>
              <a:rPr lang="en-US" b="0" i="0" dirty="0" err="1">
                <a:effectLst/>
                <a:latin typeface="+mn-lt"/>
              </a:rPr>
              <a:t>gettingStarted.out</a:t>
            </a:r>
            <a:r>
              <a:rPr lang="en-US" b="0" i="0" dirty="0">
                <a:effectLst/>
                <a:latin typeface="+mn-lt"/>
              </a:rPr>
              <a:t> # output file is named </a:t>
            </a:r>
            <a:r>
              <a:rPr lang="en-US" b="0" i="0" dirty="0" err="1">
                <a:effectLst/>
                <a:latin typeface="+mn-lt"/>
              </a:rPr>
              <a:t>gettingStarted.out</a:t>
            </a:r>
            <a:r>
              <a:rPr lang="en-US" b="0" i="0" dirty="0">
                <a:effectLst/>
                <a:latin typeface="+mn-lt"/>
              </a:rPr>
              <a:t> </a:t>
            </a:r>
          </a:p>
          <a:p>
            <a:pPr marL="0" indent="0" fontAlgn="base">
              <a:buNone/>
            </a:pPr>
            <a:r>
              <a:rPr lang="en-US" b="0" i="0" dirty="0">
                <a:effectLst/>
                <a:latin typeface="+mn-lt"/>
              </a:rPr>
              <a:t># computation starts here </a:t>
            </a:r>
          </a:p>
          <a:p>
            <a:pPr marL="0" indent="0" fontAlgn="base">
              <a:buNone/>
            </a:pPr>
            <a:r>
              <a:rPr lang="en-US" b="0" i="0" dirty="0">
                <a:effectLst/>
                <a:latin typeface="+mn-lt"/>
              </a:rPr>
              <a:t>cd $PBS_O_WORKDIR # changes into directory where script was submitted from </a:t>
            </a:r>
          </a:p>
          <a:p>
            <a:pPr marL="0" indent="0" fontAlgn="base">
              <a:buNone/>
            </a:pPr>
            <a:r>
              <a:rPr lang="en-US" b="0" i="0" dirty="0">
                <a:effectLst/>
                <a:latin typeface="+mn-lt"/>
              </a:rPr>
              <a:t>echo "Started on `/bin/hostname`" # prints name of compute node job was started on</a:t>
            </a:r>
            <a:endParaRPr lang="en-US" dirty="0">
              <a:latin typeface="+mn-lt"/>
            </a:endParaRP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416294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52E010-2990-4552-84D9-64581B233ABC}"/>
              </a:ext>
            </a:extLst>
          </p:cNvPr>
          <p:cNvSpPr>
            <a:spLocks noGrp="1"/>
          </p:cNvSpPr>
          <p:nvPr>
            <p:ph type="title"/>
          </p:nvPr>
        </p:nvSpPr>
        <p:spPr/>
        <p:txBody>
          <a:bodyPr/>
          <a:lstStyle/>
          <a:p>
            <a:r>
              <a:rPr lang="en-US" dirty="0"/>
              <a:t>Top10 HPCs</a:t>
            </a:r>
          </a:p>
        </p:txBody>
      </p:sp>
      <p:sp>
        <p:nvSpPr>
          <p:cNvPr id="4" name="投影片編號版面配置區 3">
            <a:extLst>
              <a:ext uri="{FF2B5EF4-FFF2-40B4-BE49-F238E27FC236}">
                <a16:creationId xmlns:a16="http://schemas.microsoft.com/office/drawing/2014/main" id="{917022DF-43FD-48C9-8B12-A8E64F17FC5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graphicFrame>
        <p:nvGraphicFramePr>
          <p:cNvPr id="9" name="表格 8">
            <a:extLst>
              <a:ext uri="{FF2B5EF4-FFF2-40B4-BE49-F238E27FC236}">
                <a16:creationId xmlns:a16="http://schemas.microsoft.com/office/drawing/2014/main" id="{599ACD88-0C42-4D50-B76F-8D8D7B672226}"/>
              </a:ext>
            </a:extLst>
          </p:cNvPr>
          <p:cNvGraphicFramePr>
            <a:graphicFrameLocks noGrp="1"/>
          </p:cNvGraphicFramePr>
          <p:nvPr/>
        </p:nvGraphicFramePr>
        <p:xfrm>
          <a:off x="169164" y="904726"/>
          <a:ext cx="8517636" cy="5633216"/>
        </p:xfrm>
        <a:graphic>
          <a:graphicData uri="http://schemas.openxmlformats.org/drawingml/2006/table">
            <a:tbl>
              <a:tblPr/>
              <a:tblGrid>
                <a:gridCol w="592608">
                  <a:extLst>
                    <a:ext uri="{9D8B030D-6E8A-4147-A177-3AD203B41FA5}">
                      <a16:colId xmlns:a16="http://schemas.microsoft.com/office/drawing/2014/main" val="4078234183"/>
                    </a:ext>
                  </a:extLst>
                </a:gridCol>
                <a:gridCol w="3316836">
                  <a:extLst>
                    <a:ext uri="{9D8B030D-6E8A-4147-A177-3AD203B41FA5}">
                      <a16:colId xmlns:a16="http://schemas.microsoft.com/office/drawing/2014/main" val="3038575678"/>
                    </a:ext>
                  </a:extLst>
                </a:gridCol>
                <a:gridCol w="2052016">
                  <a:extLst>
                    <a:ext uri="{9D8B030D-6E8A-4147-A177-3AD203B41FA5}">
                      <a16:colId xmlns:a16="http://schemas.microsoft.com/office/drawing/2014/main" val="139568026"/>
                    </a:ext>
                  </a:extLst>
                </a:gridCol>
                <a:gridCol w="893335">
                  <a:extLst>
                    <a:ext uri="{9D8B030D-6E8A-4147-A177-3AD203B41FA5}">
                      <a16:colId xmlns:a16="http://schemas.microsoft.com/office/drawing/2014/main" val="3181212337"/>
                    </a:ext>
                  </a:extLst>
                </a:gridCol>
                <a:gridCol w="813731">
                  <a:extLst>
                    <a:ext uri="{9D8B030D-6E8A-4147-A177-3AD203B41FA5}">
                      <a16:colId xmlns:a16="http://schemas.microsoft.com/office/drawing/2014/main" val="1742241166"/>
                    </a:ext>
                  </a:extLst>
                </a:gridCol>
                <a:gridCol w="849110">
                  <a:extLst>
                    <a:ext uri="{9D8B030D-6E8A-4147-A177-3AD203B41FA5}">
                      <a16:colId xmlns:a16="http://schemas.microsoft.com/office/drawing/2014/main" val="523149311"/>
                    </a:ext>
                  </a:extLst>
                </a:gridCol>
              </a:tblGrid>
              <a:tr h="50535">
                <a:tc>
                  <a:txBody>
                    <a:bodyPr/>
                    <a:lstStyle/>
                    <a:p>
                      <a:pPr algn="ctr" fontAlgn="b"/>
                      <a:r>
                        <a:rPr lang="en-US" sz="1200" u="none" dirty="0">
                          <a:solidFill>
                            <a:schemeClr val="tx1"/>
                          </a:solidFill>
                          <a:effectLst/>
                        </a:rPr>
                        <a:t>Rank</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System</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Location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Cores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a:solidFill>
                            <a:schemeClr val="tx1"/>
                          </a:solidFill>
                          <a:effectLst/>
                        </a:rPr>
                        <a:t>Rmax (PFlop/s)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err="1">
                          <a:solidFill>
                            <a:schemeClr val="tx1"/>
                          </a:solidFill>
                          <a:effectLst/>
                        </a:rPr>
                        <a:t>Rpeak</a:t>
                      </a:r>
                      <a:r>
                        <a:rPr lang="en-US" sz="1200" u="none" dirty="0">
                          <a:solidFill>
                            <a:schemeClr val="tx1"/>
                          </a:solidFill>
                          <a:effectLst/>
                        </a:rPr>
                        <a:t> (</a:t>
                      </a:r>
                      <a:r>
                        <a:rPr lang="en-US" sz="1200" u="none" dirty="0" err="1">
                          <a:solidFill>
                            <a:schemeClr val="tx1"/>
                          </a:solidFill>
                          <a:effectLst/>
                        </a:rPr>
                        <a:t>PFlop</a:t>
                      </a:r>
                      <a:r>
                        <a:rPr lang="en-US" sz="1200" u="none" dirty="0">
                          <a:solidFill>
                            <a:schemeClr val="tx1"/>
                          </a:solidFill>
                          <a:effectLst/>
                        </a:rPr>
                        <a:t>/s)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09294502"/>
                  </a:ext>
                </a:extLst>
              </a:tr>
              <a:tr h="440376">
                <a:tc>
                  <a:txBody>
                    <a:bodyPr/>
                    <a:lstStyle/>
                    <a:p>
                      <a:pPr algn="ctr" fontAlgn="t"/>
                      <a:r>
                        <a:rPr lang="en-US" sz="1200" u="none">
                          <a:solidFill>
                            <a:schemeClr val="tx1"/>
                          </a:solidFill>
                          <a:effectLst/>
                        </a:rPr>
                        <a:t>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Frontier</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8,730,112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1,102.00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1,685.65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0161103"/>
                  </a:ext>
                </a:extLst>
              </a:tr>
              <a:tr h="418718">
                <a:tc>
                  <a:txBody>
                    <a:bodyPr/>
                    <a:lstStyle/>
                    <a:p>
                      <a:pPr algn="ctr" fontAlgn="t"/>
                      <a:r>
                        <a:rPr lang="en-US" sz="1200" u="none">
                          <a:solidFill>
                            <a:schemeClr val="tx1"/>
                          </a:solidFill>
                          <a:effectLst/>
                        </a:rPr>
                        <a:t>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Supercomputer </a:t>
                      </a:r>
                      <a:r>
                        <a:rPr lang="en-US" sz="1200" b="1" u="none" strike="noStrike" dirty="0" err="1">
                          <a:solidFill>
                            <a:schemeClr val="tx1"/>
                          </a:solidFill>
                          <a:effectLst/>
                        </a:rPr>
                        <a:t>Fugaku</a:t>
                      </a:r>
                      <a:r>
                        <a:rPr lang="en-US" sz="1200" u="none" strike="noStrike" dirty="0">
                          <a:solidFill>
                            <a:schemeClr val="tx1"/>
                          </a:solidFill>
                          <a:effectLst/>
                        </a:rPr>
                        <a:t> - Supercomputer </a:t>
                      </a:r>
                      <a:r>
                        <a:rPr lang="en-US" sz="1200" u="none" strike="noStrike" dirty="0" err="1">
                          <a:solidFill>
                            <a:schemeClr val="tx1"/>
                          </a:solidFill>
                          <a:effectLst/>
                        </a:rPr>
                        <a:t>Fugaku</a:t>
                      </a:r>
                      <a:r>
                        <a:rPr lang="en-US" sz="1200" u="none" strike="noStrike" dirty="0">
                          <a:solidFill>
                            <a:schemeClr val="tx1"/>
                          </a:solidFill>
                          <a:effectLst/>
                        </a:rPr>
                        <a:t>, A64FX 48C 2.2GHz, Tofu interconnect 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RIKEN Center for Computational Science, </a:t>
                      </a:r>
                      <a:r>
                        <a:rPr lang="en-US" sz="1200" b="1" u="none" dirty="0">
                          <a:solidFill>
                            <a:schemeClr val="tx1"/>
                          </a:solidFill>
                          <a:effectLst/>
                        </a:rPr>
                        <a:t>Japan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7,630,848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442.01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537.21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64796715"/>
                  </a:ext>
                </a:extLst>
              </a:tr>
              <a:tr h="375403">
                <a:tc>
                  <a:txBody>
                    <a:bodyPr/>
                    <a:lstStyle/>
                    <a:p>
                      <a:pPr algn="ctr" fontAlgn="t"/>
                      <a:r>
                        <a:rPr lang="en-US" sz="1200" u="none" dirty="0">
                          <a:solidFill>
                            <a:schemeClr val="tx1"/>
                          </a:solidFill>
                          <a:effectLst/>
                        </a:rPr>
                        <a:t>3</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LUMI</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/CSC, </a:t>
                      </a:r>
                      <a:r>
                        <a:rPr lang="en-US" sz="1200" b="1" u="none" dirty="0">
                          <a:solidFill>
                            <a:schemeClr val="tx1"/>
                          </a:solidFill>
                          <a:effectLst/>
                        </a:rPr>
                        <a:t>Finland</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2,220,288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309.10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428.70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0538564"/>
                  </a:ext>
                </a:extLst>
              </a:tr>
              <a:tr h="440376">
                <a:tc>
                  <a:txBody>
                    <a:bodyPr/>
                    <a:lstStyle/>
                    <a:p>
                      <a:pPr algn="ctr" fontAlgn="t"/>
                      <a:r>
                        <a:rPr lang="en-US" sz="1200" u="none">
                          <a:solidFill>
                            <a:schemeClr val="tx1"/>
                          </a:solidFill>
                          <a:effectLst/>
                        </a:rPr>
                        <a:t>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Leonardo</a:t>
                      </a:r>
                      <a:r>
                        <a:rPr lang="en-US" sz="1200" u="none" strike="noStrike" dirty="0">
                          <a:solidFill>
                            <a:schemeClr val="tx1"/>
                          </a:solidFill>
                          <a:effectLst/>
                        </a:rPr>
                        <a:t> - </a:t>
                      </a:r>
                      <a:r>
                        <a:rPr lang="en-US" sz="1200" u="none" strike="noStrike" dirty="0" err="1">
                          <a:solidFill>
                            <a:schemeClr val="tx1"/>
                          </a:solidFill>
                          <a:effectLst/>
                        </a:rPr>
                        <a:t>BullSequana</a:t>
                      </a:r>
                      <a:r>
                        <a:rPr lang="en-US" sz="1200" u="none" strike="noStrike" dirty="0">
                          <a:solidFill>
                            <a:schemeClr val="tx1"/>
                          </a:solidFill>
                          <a:effectLst/>
                        </a:rPr>
                        <a:t> XH2000, Xeon Platinum 8358 32C 2.6GHz, NVIDIA A100 SXM4 64 GB, Quad-rail NVIDIA HDR100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/CINECA, </a:t>
                      </a:r>
                      <a:r>
                        <a:rPr lang="en-US" sz="1200" b="1" u="none" dirty="0">
                          <a:solidFill>
                            <a:schemeClr val="tx1"/>
                          </a:solidFill>
                          <a:effectLst/>
                        </a:rPr>
                        <a:t>Italy</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1,463,616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174.70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255.75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5321432"/>
                  </a:ext>
                </a:extLst>
              </a:tr>
              <a:tr h="483692">
                <a:tc>
                  <a:txBody>
                    <a:bodyPr/>
                    <a:lstStyle/>
                    <a:p>
                      <a:pPr algn="ctr" fontAlgn="t"/>
                      <a:r>
                        <a:rPr lang="en-US" sz="1200" u="none">
                          <a:solidFill>
                            <a:schemeClr val="tx1"/>
                          </a:solidFill>
                          <a:effectLst/>
                        </a:rPr>
                        <a:t>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Summit</a:t>
                      </a:r>
                      <a:r>
                        <a:rPr lang="en-US" sz="1200" u="none" strike="noStrike" dirty="0">
                          <a:solidFill>
                            <a:schemeClr val="tx1"/>
                          </a:solidFill>
                          <a:effectLst/>
                        </a:rPr>
                        <a:t> - IBM Power System AC922, IBM POWER9 22C 3.07GHz,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2,414,592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148.60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200.79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8910942"/>
                  </a:ext>
                </a:extLst>
              </a:tr>
              <a:tr h="483692">
                <a:tc>
                  <a:txBody>
                    <a:bodyPr/>
                    <a:lstStyle/>
                    <a:p>
                      <a:pPr algn="ctr" fontAlgn="t"/>
                      <a:r>
                        <a:rPr lang="en-US" sz="1200" u="none">
                          <a:solidFill>
                            <a:schemeClr val="tx1"/>
                          </a:solidFill>
                          <a:effectLst/>
                        </a:rPr>
                        <a:t>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Sierra</a:t>
                      </a:r>
                      <a:r>
                        <a:rPr lang="en-US" sz="1200" u="none" strike="noStrike" dirty="0">
                          <a:solidFill>
                            <a:schemeClr val="tx1"/>
                          </a:solidFill>
                          <a:effectLst/>
                        </a:rPr>
                        <a:t> - IBM Power System AC922, IBM POWER9 22C 3.1GHz,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DOE/NNSA/LLNL,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1,572,480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94.64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125.71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8869517"/>
                  </a:ext>
                </a:extLst>
              </a:tr>
              <a:tr h="353745">
                <a:tc>
                  <a:txBody>
                    <a:bodyPr/>
                    <a:lstStyle/>
                    <a:p>
                      <a:pPr algn="ctr" fontAlgn="t"/>
                      <a:r>
                        <a:rPr lang="en-US" sz="1200" u="none">
                          <a:solidFill>
                            <a:schemeClr val="tx1"/>
                          </a:solidFill>
                          <a:effectLst/>
                        </a:rPr>
                        <a:t>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Sunway </a:t>
                      </a:r>
                      <a:r>
                        <a:rPr lang="en-US" sz="1200" b="1" u="none" strike="noStrike" dirty="0" err="1">
                          <a:solidFill>
                            <a:schemeClr val="tx1"/>
                          </a:solidFill>
                          <a:effectLst/>
                        </a:rPr>
                        <a:t>TaihuLight</a:t>
                      </a:r>
                      <a:r>
                        <a:rPr lang="en-US" sz="1200" u="none" strike="noStrike" dirty="0">
                          <a:solidFill>
                            <a:schemeClr val="tx1"/>
                          </a:solidFill>
                          <a:effectLst/>
                        </a:rPr>
                        <a:t> - Sunway MPP, Sunway SW26010 260C 1.45GHz, Sunway</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Supercomputing Center in Wuxi,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10,649,600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4767228"/>
                  </a:ext>
                </a:extLst>
              </a:tr>
              <a:tr h="418718">
                <a:tc>
                  <a:txBody>
                    <a:bodyPr/>
                    <a:lstStyle/>
                    <a:p>
                      <a:pPr algn="ctr" fontAlgn="t"/>
                      <a:r>
                        <a:rPr lang="en-US" sz="1200" u="none">
                          <a:solidFill>
                            <a:schemeClr val="tx1"/>
                          </a:solidFill>
                          <a:effectLst/>
                        </a:rPr>
                        <a:t>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Perlmutter</a:t>
                      </a:r>
                      <a:r>
                        <a:rPr lang="en-US" sz="1200" u="none" strike="noStrike" dirty="0">
                          <a:solidFill>
                            <a:schemeClr val="tx1"/>
                          </a:solidFill>
                          <a:effectLst/>
                        </a:rPr>
                        <a:t> - HPE Cray EX235n, AMD EPYC 7763 64C 2.45GHz, NVIDIA A100 SXM4 40 GB, Slingshot-10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DOE/SC/LBNL/NERSC,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761,856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70.87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7050329"/>
                  </a:ext>
                </a:extLst>
              </a:tr>
              <a:tr h="418718">
                <a:tc>
                  <a:txBody>
                    <a:bodyPr/>
                    <a:lstStyle/>
                    <a:p>
                      <a:pPr algn="ctr" fontAlgn="t"/>
                      <a:r>
                        <a:rPr lang="en-US" sz="1200" u="none">
                          <a:solidFill>
                            <a:schemeClr val="tx1"/>
                          </a:solidFill>
                          <a:effectLst/>
                        </a:rPr>
                        <a:t>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Selene</a:t>
                      </a:r>
                      <a:r>
                        <a:rPr lang="en-US" sz="1200" u="none" strike="noStrike" dirty="0">
                          <a:solidFill>
                            <a:schemeClr val="tx1"/>
                          </a:solidFill>
                          <a:effectLst/>
                        </a:rPr>
                        <a:t> - NVIDIA DGX A100, AMD EPYC 7742 64C 2.25GHz, NVIDIA A100, Mellanox HDR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NVIDIA Corporation,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555,520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63.46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79.22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13949227"/>
                  </a:ext>
                </a:extLst>
              </a:tr>
              <a:tr h="440376">
                <a:tc>
                  <a:txBody>
                    <a:bodyPr/>
                    <a:lstStyle/>
                    <a:p>
                      <a:pPr algn="ctr" fontAlgn="t"/>
                      <a:r>
                        <a:rPr lang="en-US" sz="1200" u="none">
                          <a:solidFill>
                            <a:schemeClr val="tx1"/>
                          </a:solidFill>
                          <a:effectLst/>
                        </a:rPr>
                        <a:t>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Tianhe-2A</a:t>
                      </a:r>
                      <a:r>
                        <a:rPr lang="en-US" sz="1200" u="none" strike="noStrike" dirty="0">
                          <a:solidFill>
                            <a:schemeClr val="tx1"/>
                          </a:solidFill>
                          <a:effectLst/>
                        </a:rPr>
                        <a:t> - TH-IVB-FEP Cluster, Intel Xeon E5-2692v2 12C 2.2GHz, TH Express-2, Matrix-2000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 Computer Center in Guangzhou,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4,981,760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61.44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100.68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9297383"/>
                  </a:ext>
                </a:extLst>
              </a:tr>
            </a:tbl>
          </a:graphicData>
        </a:graphic>
      </p:graphicFrame>
    </p:spTree>
    <p:extLst>
      <p:ext uri="{BB962C8B-B14F-4D97-AF65-F5344CB8AC3E}">
        <p14:creationId xmlns:p14="http://schemas.microsoft.com/office/powerpoint/2010/main" val="2397301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sz="3000" dirty="0"/>
              <a:t>System share</a:t>
            </a: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124232D3-4B54-46C5-8B38-1B18372FF277}"/>
              </a:ext>
            </a:extLst>
          </p:cNvPr>
          <p:cNvPicPr>
            <a:picLocks noChangeAspect="1"/>
          </p:cNvPicPr>
          <p:nvPr/>
        </p:nvPicPr>
        <p:blipFill>
          <a:blip r:embed="rId2"/>
          <a:stretch>
            <a:fillRect/>
          </a:stretch>
        </p:blipFill>
        <p:spPr>
          <a:xfrm>
            <a:off x="604837" y="763744"/>
            <a:ext cx="7934325" cy="5772150"/>
          </a:xfrm>
          <a:prstGeom prst="rect">
            <a:avLst/>
          </a:prstGeom>
        </p:spPr>
      </p:pic>
    </p:spTree>
    <p:extLst>
      <p:ext uri="{BB962C8B-B14F-4D97-AF65-F5344CB8AC3E}">
        <p14:creationId xmlns:p14="http://schemas.microsoft.com/office/powerpoint/2010/main" val="4083879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Linux</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The Unix operating system (OS) was created in 1969 at AT&amp;T’s Bell Labs written in assembly language by Ken Thompson, Dennis Ritchie, and others.</a:t>
            </a:r>
          </a:p>
          <a:p>
            <a:r>
              <a:rPr lang="en-US" sz="2200" dirty="0"/>
              <a:t>Unix was rewritten in C language in 1971 and sold as a proprietary product in 1984 by Bell Labs.</a:t>
            </a:r>
          </a:p>
          <a:p>
            <a:r>
              <a:rPr lang="en-US" sz="2200" dirty="0"/>
              <a:t>The GNU Project was started in 1983 by Richard Stallman to build a Unix-compatible free software system.</a:t>
            </a:r>
          </a:p>
          <a:p>
            <a:r>
              <a:rPr lang="en-US" sz="2200" dirty="0"/>
              <a:t>Linux</a:t>
            </a:r>
            <a:r>
              <a:rPr lang="zh-TW" altLang="en-US" sz="2200" dirty="0"/>
              <a:t> </a:t>
            </a:r>
            <a:r>
              <a:rPr lang="en-US" altLang="zh-TW" sz="2200" dirty="0"/>
              <a:t>was developed by Linus Torvalds in 1991 as a computer science student at the University of Helsinki, Finland</a:t>
            </a:r>
            <a:r>
              <a:rPr lang="zh-TW" altLang="en-US" sz="2200" dirty="0"/>
              <a:t>。</a:t>
            </a:r>
            <a:endParaRPr lang="en-US" altLang="zh-TW" sz="2200" dirty="0"/>
          </a:p>
          <a:p>
            <a:r>
              <a:rPr lang="en-US" altLang="zh-TW" sz="2200" dirty="0"/>
              <a:t>Due to it being GNU licensed, meaning that it is free to purchase and redistribute, there are many variants such as Ubuntu, Kali Linux, Fedora, Debian.</a:t>
            </a:r>
          </a:p>
          <a:p>
            <a:endParaRPr lang="en-US" sz="2200"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1028" name="Picture 4" descr="Tux the penguin">
            <a:extLst>
              <a:ext uri="{FF2B5EF4-FFF2-40B4-BE49-F238E27FC236}">
                <a16:creationId xmlns:a16="http://schemas.microsoft.com/office/drawing/2014/main" id="{11B346B3-6E7A-FCAA-8B98-ADE815647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957" y="5477032"/>
            <a:ext cx="1048689" cy="12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83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altLang="zh-TW" sz="3000" dirty="0"/>
              <a:t>HPC</a:t>
            </a:r>
            <a:r>
              <a:rPr lang="zh-TW" altLang="en-US" sz="3000" dirty="0"/>
              <a:t> </a:t>
            </a:r>
            <a:r>
              <a:rPr lang="en-US" altLang="zh-TW" sz="3000" dirty="0"/>
              <a:t>in Taiwan</a:t>
            </a:r>
            <a:endParaRPr lang="en-US" sz="3000" dirty="0"/>
          </a:p>
        </p:txBody>
      </p:sp>
      <p:sp>
        <p:nvSpPr>
          <p:cNvPr id="3" name="內容版面配置區 2">
            <a:extLst>
              <a:ext uri="{FF2B5EF4-FFF2-40B4-BE49-F238E27FC236}">
                <a16:creationId xmlns:a16="http://schemas.microsoft.com/office/drawing/2014/main" id="{C808094B-7AB1-4412-9A24-6C3C37FC70A6}"/>
              </a:ext>
            </a:extLst>
          </p:cNvPr>
          <p:cNvSpPr>
            <a:spLocks noGrp="1"/>
          </p:cNvSpPr>
          <p:nvPr>
            <p:ph idx="1"/>
          </p:nvPr>
        </p:nvSpPr>
        <p:spPr>
          <a:xfrm>
            <a:off x="457200" y="879893"/>
            <a:ext cx="8229600" cy="3737827"/>
          </a:xfrm>
        </p:spPr>
        <p:txBody>
          <a:bodyPr>
            <a:normAutofit fontScale="85000" lnSpcReduction="20000"/>
          </a:bodyPr>
          <a:lstStyle/>
          <a:p>
            <a:pPr marL="0" indent="0">
              <a:buNone/>
            </a:pPr>
            <a:r>
              <a:rPr lang="zh-TW" altLang="en-US" dirty="0">
                <a:ea typeface="標楷體" panose="03000509000000000000" pitchFamily="65" charset="-120"/>
              </a:rPr>
              <a:t>國研院國網中心自</a:t>
            </a:r>
            <a:r>
              <a:rPr lang="en-US" altLang="zh-TW" dirty="0">
                <a:ea typeface="標楷體" panose="03000509000000000000" pitchFamily="65" charset="-120"/>
              </a:rPr>
              <a:t>1991</a:t>
            </a:r>
            <a:r>
              <a:rPr lang="zh-TW" altLang="en-US" dirty="0">
                <a:ea typeface="標楷體" panose="03000509000000000000" pitchFamily="65" charset="-120"/>
              </a:rPr>
              <a:t>年成立以來，一直努力於打造國際級高速計算中心的實力與形象。</a:t>
            </a:r>
            <a:r>
              <a:rPr lang="en-US" altLang="zh-TW" dirty="0">
                <a:ea typeface="標楷體" panose="03000509000000000000" pitchFamily="65" charset="-120"/>
              </a:rPr>
              <a:t>2003</a:t>
            </a:r>
            <a:r>
              <a:rPr lang="zh-TW" altLang="en-US" dirty="0">
                <a:ea typeface="標楷體" panose="03000509000000000000" pitchFamily="65" charset="-120"/>
              </a:rPr>
              <a:t>年正式轉制為財團法人，隸屬於國家實驗研究院，簡稱為「國研院國網中心」，肩負起高效能計算、儲存、網路、平台整合的前瞻技術先導角色。</a:t>
            </a:r>
            <a:endParaRPr lang="en-US" altLang="zh-TW" dirty="0">
              <a:ea typeface="標楷體" panose="03000509000000000000" pitchFamily="65" charset="-120"/>
            </a:endParaRPr>
          </a:p>
          <a:p>
            <a:pPr marL="0" indent="0">
              <a:buNone/>
            </a:pPr>
            <a:r>
              <a:rPr lang="zh-TW" altLang="en-US" dirty="0">
                <a:ea typeface="標楷體" panose="03000509000000000000" pitchFamily="65" charset="-120"/>
              </a:rPr>
              <a:t>* 高效能計算，提升研發效率：規劃建置全球先進之高速計算環境，提供國內專家學者優質的高速計算服務、提升研發效率</a:t>
            </a:r>
          </a:p>
          <a:p>
            <a:pPr marL="0" indent="0">
              <a:buNone/>
            </a:pPr>
            <a:r>
              <a:rPr lang="zh-TW" altLang="en-US" dirty="0">
                <a:ea typeface="標楷體" panose="03000509000000000000" pitchFamily="65" charset="-120"/>
              </a:rPr>
              <a:t>* 高頻寬網路，整合分散資源：建置台灣高品質學術研究網路連結計算、儲存資源，並發展先進網路技術接軌歐亞美洲；更整合國內學術網路</a:t>
            </a:r>
            <a:r>
              <a:rPr lang="en-US" altLang="zh-TW" dirty="0">
                <a:ea typeface="標楷體" panose="03000509000000000000" pitchFamily="65" charset="-120"/>
              </a:rPr>
              <a:t>TWAREN</a:t>
            </a:r>
            <a:r>
              <a:rPr lang="zh-TW" altLang="en-US" dirty="0">
                <a:ea typeface="標楷體" panose="03000509000000000000" pitchFamily="65" charset="-120"/>
              </a:rPr>
              <a:t>與</a:t>
            </a:r>
            <a:r>
              <a:rPr lang="en-US" altLang="zh-TW" dirty="0" err="1">
                <a:ea typeface="標楷體" panose="03000509000000000000" pitchFamily="65" charset="-120"/>
              </a:rPr>
              <a:t>TANet</a:t>
            </a:r>
            <a:r>
              <a:rPr lang="zh-TW" altLang="en-US" dirty="0">
                <a:ea typeface="標楷體" panose="03000509000000000000" pitchFamily="65" charset="-120"/>
              </a:rPr>
              <a:t>，促成台灣與國際學術研究、教育能更緊密互動。 </a:t>
            </a:r>
          </a:p>
          <a:p>
            <a:pPr marL="0" indent="0">
              <a:buNone/>
            </a:pPr>
            <a:r>
              <a:rPr lang="zh-TW" altLang="en-US" dirty="0">
                <a:ea typeface="標楷體" panose="03000509000000000000" pitchFamily="65" charset="-120"/>
              </a:rPr>
              <a:t>* 高備援儲存，確保資料安全：國家級三點儲存備援，充分降低資料傳輸的距離與延遲時間，確保重要研發成果及珍貴資料之安全與災難復原時效。</a:t>
            </a:r>
            <a:endParaRPr lang="en-US" dirty="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4098" name="Picture 2" descr="Supercomputer-National Center for High-performance Computing">
            <a:extLst>
              <a:ext uri="{FF2B5EF4-FFF2-40B4-BE49-F238E27FC236}">
                <a16:creationId xmlns:a16="http://schemas.microsoft.com/office/drawing/2014/main" id="{E45FB200-45E1-4923-9CAD-7C3046BF1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056" y="4448909"/>
            <a:ext cx="5589288" cy="227256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DE18E75-5B4B-454B-A89E-233BDB100E21}"/>
              </a:ext>
            </a:extLst>
          </p:cNvPr>
          <p:cNvPicPr>
            <a:picLocks noChangeAspect="1"/>
          </p:cNvPicPr>
          <p:nvPr/>
        </p:nvPicPr>
        <p:blipFill rotWithShape="1">
          <a:blip r:embed="rId3"/>
          <a:srcRect r="36759"/>
          <a:stretch/>
        </p:blipFill>
        <p:spPr>
          <a:xfrm>
            <a:off x="178637" y="4431074"/>
            <a:ext cx="2445691" cy="2290402"/>
          </a:xfrm>
          <a:prstGeom prst="rect">
            <a:avLst/>
          </a:prstGeom>
        </p:spPr>
      </p:pic>
      <p:pic>
        <p:nvPicPr>
          <p:cNvPr id="4102" name="Picture 6" descr="國研院國網中心- Home | Facebook">
            <a:extLst>
              <a:ext uri="{FF2B5EF4-FFF2-40B4-BE49-F238E27FC236}">
                <a16:creationId xmlns:a16="http://schemas.microsoft.com/office/drawing/2014/main" id="{0F3FD948-998A-4B80-949B-4B75BAE25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8" y="5610479"/>
            <a:ext cx="941833" cy="941833"/>
          </a:xfrm>
          <a:prstGeom prst="rect">
            <a:avLst/>
          </a:prstGeom>
          <a:noFill/>
          <a:extLst>
            <a:ext uri="{909E8E84-426E-40DD-AFC4-6F175D3DCCD1}">
              <a14:hiddenFill xmlns:a14="http://schemas.microsoft.com/office/drawing/2010/main">
                <a:solidFill>
                  <a:srgbClr val="FFFFFF"/>
                </a:solidFill>
              </a14:hiddenFill>
            </a:ext>
          </a:extLst>
        </p:spPr>
      </p:pic>
      <p:sp>
        <p:nvSpPr>
          <p:cNvPr id="8" name="橢圓 7">
            <a:extLst>
              <a:ext uri="{FF2B5EF4-FFF2-40B4-BE49-F238E27FC236}">
                <a16:creationId xmlns:a16="http://schemas.microsoft.com/office/drawing/2014/main" id="{6CF7F74A-FFC8-4754-90C7-8DCFB030AAB5}"/>
              </a:ext>
            </a:extLst>
          </p:cNvPr>
          <p:cNvSpPr/>
          <p:nvPr/>
        </p:nvSpPr>
        <p:spPr>
          <a:xfrm>
            <a:off x="1703070" y="6286500"/>
            <a:ext cx="582930" cy="412116"/>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9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Now let’s login to the cluster</a:t>
            </a:r>
          </a:p>
          <a:p>
            <a:pPr marL="457200" indent="-457200">
              <a:buFont typeface="+mj-lt"/>
              <a:buAutoNum type="arabicPeriod"/>
            </a:pPr>
            <a:r>
              <a:rPr lang="en-US" dirty="0" err="1">
                <a:highlight>
                  <a:srgbClr val="FFFF00"/>
                </a:highlight>
              </a:rPr>
              <a:t>ssh</a:t>
            </a:r>
            <a:r>
              <a:rPr lang="zh-TW" altLang="en-US" dirty="0">
                <a:highlight>
                  <a:srgbClr val="FFFF00"/>
                </a:highlight>
              </a:rPr>
              <a:t> </a:t>
            </a:r>
            <a:r>
              <a:rPr lang="en-US" altLang="zh-TW" dirty="0">
                <a:highlight>
                  <a:srgbClr val="FFFF00"/>
                </a:highlight>
              </a:rPr>
              <a:t>$USER@140.110.148.11</a:t>
            </a:r>
          </a:p>
          <a:p>
            <a:pPr marL="457200" indent="-457200">
              <a:buFont typeface="+mj-lt"/>
              <a:buAutoNum type="arabicPeriod"/>
            </a:pPr>
            <a:r>
              <a:rPr lang="en-US" dirty="0" err="1">
                <a:highlight>
                  <a:srgbClr val="FFFF00"/>
                </a:highlight>
              </a:rPr>
              <a:t>pwd</a:t>
            </a:r>
            <a:endParaRPr lang="en-US" dirty="0">
              <a:highlight>
                <a:srgbClr val="FFFF00"/>
              </a:highlight>
            </a:endParaRPr>
          </a:p>
          <a:p>
            <a:pPr marL="457200" indent="-457200">
              <a:buFont typeface="+mj-lt"/>
              <a:buAutoNum type="arabicPeriod"/>
            </a:pPr>
            <a:r>
              <a:rPr lang="en-US" dirty="0">
                <a:highlight>
                  <a:srgbClr val="FFFF00"/>
                </a:highlight>
              </a:rPr>
              <a:t>git clone https://</a:t>
            </a:r>
            <a:r>
              <a:rPr lang="en-US" dirty="0" err="1">
                <a:highlight>
                  <a:srgbClr val="FFFF00"/>
                </a:highlight>
              </a:rPr>
              <a:t>github.com</a:t>
            </a:r>
            <a:r>
              <a:rPr lang="en-US" dirty="0">
                <a:highlight>
                  <a:srgbClr val="FFFF00"/>
                </a:highlight>
              </a:rPr>
              <a:t>/</a:t>
            </a:r>
            <a:r>
              <a:rPr lang="en-US" dirty="0" err="1">
                <a:highlight>
                  <a:srgbClr val="FFFF00"/>
                </a:highlight>
              </a:rPr>
              <a:t>tyangnthu</a:t>
            </a:r>
            <a:r>
              <a:rPr lang="en-US" dirty="0">
                <a:highlight>
                  <a:srgbClr val="FFFF00"/>
                </a:highlight>
              </a:rPr>
              <a:t>/</a:t>
            </a:r>
            <a:r>
              <a:rPr lang="en-US" dirty="0" err="1">
                <a:highlight>
                  <a:srgbClr val="FFFF00"/>
                </a:highlight>
              </a:rPr>
              <a:t>CompChem.git</a:t>
            </a:r>
            <a:endParaRPr lang="en-US" dirty="0">
              <a:highlight>
                <a:srgbClr val="FFFF00"/>
              </a:highlight>
            </a:endParaRPr>
          </a:p>
          <a:p>
            <a:pPr marL="457200" indent="-457200">
              <a:buFont typeface="+mj-lt"/>
              <a:buAutoNum type="arabicPeriod"/>
            </a:pPr>
            <a:r>
              <a:rPr lang="en-US" dirty="0">
                <a:highlight>
                  <a:srgbClr val="FFFF00"/>
                </a:highlight>
              </a:rPr>
              <a:t>cd </a:t>
            </a:r>
            <a:r>
              <a:rPr lang="en-US" dirty="0" err="1">
                <a:highlight>
                  <a:srgbClr val="FFFF00"/>
                </a:highlight>
              </a:rPr>
              <a:t>CompChem</a:t>
            </a:r>
            <a:r>
              <a:rPr lang="en-US" dirty="0">
                <a:highlight>
                  <a:srgbClr val="FFFF00"/>
                </a:highlight>
              </a:rPr>
              <a:t>/Practice/Week0/Exercise2</a:t>
            </a:r>
          </a:p>
          <a:p>
            <a:pPr marL="457200" indent="-457200">
              <a:buFont typeface="+mj-lt"/>
              <a:buAutoNum type="arabicPeriod"/>
            </a:pPr>
            <a:r>
              <a:rPr lang="en-US" dirty="0" err="1">
                <a:highlight>
                  <a:srgbClr val="FFFF00"/>
                </a:highlight>
              </a:rPr>
              <a:t>qsub</a:t>
            </a:r>
            <a:r>
              <a:rPr lang="en-US" dirty="0">
                <a:highlight>
                  <a:srgbClr val="FFFF00"/>
                </a:highlight>
              </a:rPr>
              <a:t> </a:t>
            </a:r>
            <a:r>
              <a:rPr lang="en-US" dirty="0" err="1">
                <a:highlight>
                  <a:srgbClr val="FFFF00"/>
                </a:highlight>
              </a:rPr>
              <a:t>submit.sub</a:t>
            </a:r>
            <a:endParaRPr lang="en-US" dirty="0">
              <a:highlight>
                <a:srgbClr val="FFFF00"/>
              </a:highlight>
            </a:endParaRPr>
          </a:p>
          <a:p>
            <a:pPr marL="457200" indent="-457200">
              <a:buFont typeface="+mj-lt"/>
              <a:buAutoNum type="arabicPeriod"/>
            </a:pPr>
            <a:r>
              <a:rPr lang="en-US" altLang="zh-TW" dirty="0">
                <a:highlight>
                  <a:srgbClr val="FFFF00"/>
                </a:highlight>
              </a:rPr>
              <a:t>watch -n 10 </a:t>
            </a:r>
            <a:r>
              <a:rPr lang="en-US" dirty="0" err="1">
                <a:highlight>
                  <a:srgbClr val="FFFF00"/>
                </a:highlight>
              </a:rPr>
              <a:t>qstat</a:t>
            </a:r>
            <a:r>
              <a:rPr lang="en-US" dirty="0">
                <a:highlight>
                  <a:srgbClr val="FFFF00"/>
                </a:highlight>
              </a:rPr>
              <a:t> -u $USER</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180220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a:bodyPr>
          <a:lstStyle/>
          <a:p>
            <a:pPr marL="0" indent="0">
              <a:buNone/>
            </a:pPr>
            <a:r>
              <a:rPr lang="en-US" dirty="0"/>
              <a:t>If the queue seems ok after 6 refreshes (60 seconds) then let’s take a look at the </a:t>
            </a:r>
            <a:r>
              <a:rPr lang="en-US" dirty="0" err="1"/>
              <a:t>submit.sub</a:t>
            </a:r>
            <a:r>
              <a:rPr lang="zh-TW" altLang="en-US" dirty="0"/>
              <a:t> </a:t>
            </a:r>
            <a:r>
              <a:rPr lang="en-US" altLang="zh-TW" dirty="0"/>
              <a:t>by running </a:t>
            </a:r>
            <a:r>
              <a:rPr lang="en-US" dirty="0">
                <a:highlight>
                  <a:srgbClr val="FFFF00"/>
                </a:highlight>
              </a:rPr>
              <a:t>vi </a:t>
            </a:r>
            <a:r>
              <a:rPr lang="en-US" dirty="0" err="1">
                <a:highlight>
                  <a:srgbClr val="FFFF00"/>
                </a:highlight>
              </a:rPr>
              <a:t>submit.sub</a:t>
            </a:r>
            <a:endParaRPr lang="en-US" dirty="0">
              <a:highlight>
                <a:srgbClr val="FFFF00"/>
              </a:highlight>
            </a:endParaRPr>
          </a:p>
          <a:p>
            <a:pPr marL="457200" indent="-457200">
              <a:buFont typeface="+mj-lt"/>
              <a:buAutoNum type="arabicPeriod"/>
            </a:pPr>
            <a:endParaRPr lang="en-US" dirty="0">
              <a:highlight>
                <a:srgbClr val="FFFF00"/>
              </a:highlight>
            </a:endParaRPr>
          </a:p>
          <a:p>
            <a:pPr marL="0" indent="0">
              <a:buNone/>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5" name="圖片 4">
            <a:extLst>
              <a:ext uri="{FF2B5EF4-FFF2-40B4-BE49-F238E27FC236}">
                <a16:creationId xmlns:a16="http://schemas.microsoft.com/office/drawing/2014/main" id="{E1F31ED8-8E65-4EE0-81A1-364CC94DF179}"/>
              </a:ext>
            </a:extLst>
          </p:cNvPr>
          <p:cNvPicPr>
            <a:picLocks noChangeAspect="1"/>
          </p:cNvPicPr>
          <p:nvPr/>
        </p:nvPicPr>
        <p:blipFill>
          <a:blip r:embed="rId2"/>
          <a:stretch>
            <a:fillRect/>
          </a:stretch>
        </p:blipFill>
        <p:spPr>
          <a:xfrm>
            <a:off x="1433512" y="1741488"/>
            <a:ext cx="6276975" cy="4819650"/>
          </a:xfrm>
          <a:prstGeom prst="rect">
            <a:avLst/>
          </a:prstGeom>
        </p:spPr>
      </p:pic>
    </p:spTree>
    <p:extLst>
      <p:ext uri="{BB962C8B-B14F-4D97-AF65-F5344CB8AC3E}">
        <p14:creationId xmlns:p14="http://schemas.microsoft.com/office/powerpoint/2010/main" val="193927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A4693-5C77-479F-BECF-D625C8AE6325}"/>
              </a:ext>
            </a:extLst>
          </p:cNvPr>
          <p:cNvSpPr>
            <a:spLocks noGrp="1"/>
          </p:cNvSpPr>
          <p:nvPr>
            <p:ph type="title"/>
          </p:nvPr>
        </p:nvSpPr>
        <p:spPr/>
        <p:txBody>
          <a:bodyPr/>
          <a:lstStyle/>
          <a:p>
            <a:r>
              <a:rPr lang="en-US" dirty="0"/>
              <a:t>Molecular visualizers</a:t>
            </a:r>
          </a:p>
        </p:txBody>
      </p:sp>
      <p:sp>
        <p:nvSpPr>
          <p:cNvPr id="3" name="內容版面配置區 2">
            <a:extLst>
              <a:ext uri="{FF2B5EF4-FFF2-40B4-BE49-F238E27FC236}">
                <a16:creationId xmlns:a16="http://schemas.microsoft.com/office/drawing/2014/main" id="{DA8FF607-44C8-4223-B17C-37AFD2EF5BFD}"/>
              </a:ext>
            </a:extLst>
          </p:cNvPr>
          <p:cNvSpPr>
            <a:spLocks noGrp="1"/>
          </p:cNvSpPr>
          <p:nvPr>
            <p:ph idx="1"/>
          </p:nvPr>
        </p:nvSpPr>
        <p:spPr/>
        <p:txBody>
          <a:bodyPr/>
          <a:lstStyle/>
          <a:p>
            <a:pPr marL="0" indent="0">
              <a:buNone/>
            </a:pPr>
            <a:r>
              <a:rPr lang="en-US" altLang="zh-TW" dirty="0"/>
              <a:t>Molecular visualizers: Graphic user interfaces that allow you to visualize molecules by their coordinates </a:t>
            </a:r>
          </a:p>
          <a:p>
            <a:pPr>
              <a:buFont typeface="Arial" panose="020B0604020202020204" pitchFamily="34" charset="0"/>
              <a:buChar char="•"/>
            </a:pPr>
            <a:r>
              <a:rPr lang="en-US" dirty="0"/>
              <a:t>Avogadro</a:t>
            </a:r>
          </a:p>
          <a:p>
            <a:pPr>
              <a:buFont typeface="Arial" panose="020B0604020202020204" pitchFamily="34" charset="0"/>
              <a:buChar char="•"/>
            </a:pPr>
            <a:r>
              <a:rPr lang="en-US" dirty="0" err="1"/>
              <a:t>Jmol</a:t>
            </a:r>
            <a:endParaRPr lang="en-US" dirty="0"/>
          </a:p>
          <a:p>
            <a:pPr>
              <a:buFont typeface="Arial" panose="020B0604020202020204" pitchFamily="34" charset="0"/>
              <a:buChar char="•"/>
            </a:pPr>
            <a:r>
              <a:rPr lang="en-US" dirty="0"/>
              <a:t>Mercury</a:t>
            </a:r>
          </a:p>
          <a:p>
            <a:pPr>
              <a:buFont typeface="Arial" panose="020B0604020202020204" pitchFamily="34" charset="0"/>
              <a:buChar char="•"/>
            </a:pPr>
            <a:r>
              <a:rPr lang="en-US" dirty="0" err="1"/>
              <a:t>PyMOL</a:t>
            </a:r>
            <a:endParaRPr lang="en-US" dirty="0"/>
          </a:p>
          <a:p>
            <a:pPr>
              <a:buFont typeface="Arial" panose="020B0604020202020204" pitchFamily="34" charset="0"/>
              <a:buChar char="•"/>
            </a:pPr>
            <a:r>
              <a:rPr lang="en-US" dirty="0"/>
              <a:t>UCSF Chimera</a:t>
            </a:r>
          </a:p>
          <a:p>
            <a:pPr>
              <a:buFont typeface="Arial" panose="020B0604020202020204" pitchFamily="34" charset="0"/>
              <a:buChar char="•"/>
            </a:pPr>
            <a:r>
              <a:rPr lang="en-US" dirty="0"/>
              <a:t>Vesta</a:t>
            </a:r>
          </a:p>
          <a:p>
            <a:pPr>
              <a:buFont typeface="Arial" panose="020B0604020202020204" pitchFamily="34" charset="0"/>
              <a:buChar char="•"/>
            </a:pPr>
            <a:r>
              <a:rPr lang="en-US" dirty="0"/>
              <a:t>VMD</a:t>
            </a:r>
          </a:p>
        </p:txBody>
      </p:sp>
      <p:sp>
        <p:nvSpPr>
          <p:cNvPr id="4" name="投影片編號版面配置區 3">
            <a:extLst>
              <a:ext uri="{FF2B5EF4-FFF2-40B4-BE49-F238E27FC236}">
                <a16:creationId xmlns:a16="http://schemas.microsoft.com/office/drawing/2014/main" id="{0CC28B78-2969-437B-96F6-21C0EA2DD7F4}"/>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1567031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a:t>Avogadro</a:t>
            </a:r>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a:t>Avogadro is a molecular</a:t>
            </a:r>
            <a:r>
              <a:rPr lang="zh-TW" altLang="en-US" dirty="0"/>
              <a:t> </a:t>
            </a:r>
            <a:r>
              <a:rPr lang="en-US" altLang="zh-TW" dirty="0"/>
              <a:t>editor and visualizer with limited support for force field optimization. It is written as a GUI for the backend </a:t>
            </a:r>
            <a:r>
              <a:rPr lang="en-US" altLang="zh-TW" dirty="0" err="1"/>
              <a:t>openbabel</a:t>
            </a:r>
            <a:endParaRPr lang="en-US" altLang="zh-TW" dirty="0"/>
          </a:p>
          <a:p>
            <a:r>
              <a:rPr lang="en-US" dirty="0"/>
              <a:t>Cross platform</a:t>
            </a:r>
          </a:p>
          <a:p>
            <a:r>
              <a:rPr lang="en-US" dirty="0"/>
              <a:t>Multiple language support</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pic>
        <p:nvPicPr>
          <p:cNvPr id="1026" name="Picture 2" descr="A black sans-serif capital letter A being orbited by two orange stylized electrons with orange trails.">
            <a:extLst>
              <a:ext uri="{FF2B5EF4-FFF2-40B4-BE49-F238E27FC236}">
                <a16:creationId xmlns:a16="http://schemas.microsoft.com/office/drawing/2014/main" id="{AD186C58-25DA-DA4F-8E1F-0D6694F9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16" y="4044646"/>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ogadro download | SourceForge.net">
            <a:extLst>
              <a:ext uri="{FF2B5EF4-FFF2-40B4-BE49-F238E27FC236}">
                <a16:creationId xmlns:a16="http://schemas.microsoft.com/office/drawing/2014/main" id="{6E86C190-F69E-1A82-F6D4-D8384CDDB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8" y="3584274"/>
            <a:ext cx="3235979" cy="254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err="1"/>
              <a:t>Jmol</a:t>
            </a:r>
            <a:endParaRPr lang="en-US" dirty="0"/>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err="1"/>
              <a:t>Jmol</a:t>
            </a:r>
            <a:r>
              <a:rPr lang="en-US" dirty="0"/>
              <a:t> is Molecular</a:t>
            </a:r>
            <a:r>
              <a:rPr lang="zh-TW" altLang="en-US" dirty="0"/>
              <a:t> </a:t>
            </a:r>
            <a:r>
              <a:rPr lang="en-US" altLang="zh-TW" dirty="0"/>
              <a:t>editor and visualizer written in Java (hence “</a:t>
            </a:r>
            <a:r>
              <a:rPr lang="en-US" altLang="zh-TW" dirty="0" err="1"/>
              <a:t>J”mol</a:t>
            </a:r>
            <a:r>
              <a:rPr lang="en-US" altLang="zh-TW" dirty="0"/>
              <a:t>). </a:t>
            </a:r>
          </a:p>
          <a:p>
            <a:r>
              <a:rPr lang="en-US" altLang="zh-TW" dirty="0"/>
              <a:t>It is callable by JavaScript making it automatable.</a:t>
            </a:r>
          </a:p>
          <a:p>
            <a:r>
              <a:rPr lang="en-US" dirty="0"/>
              <a:t>Cross platform</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4100" name="Picture 4">
            <a:extLst>
              <a:ext uri="{FF2B5EF4-FFF2-40B4-BE49-F238E27FC236}">
                <a16:creationId xmlns:a16="http://schemas.microsoft.com/office/drawing/2014/main" id="{B5D8DA91-467B-94D4-CFF7-F3A4413BE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4636748"/>
            <a:ext cx="2558142" cy="176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04Structure-03">
            <a:extLst>
              <a:ext uri="{FF2B5EF4-FFF2-40B4-BE49-F238E27FC236}">
                <a16:creationId xmlns:a16="http://schemas.microsoft.com/office/drawing/2014/main" id="{F6A4231D-DB33-3EB2-07DF-6B4939BEA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580" y="4354491"/>
            <a:ext cx="2558142" cy="23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Mercury</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Mercury is a molecular visualizer developed by the Cambridge Crystallographic Data Centre (CCDC)</a:t>
            </a:r>
          </a:p>
          <a:p>
            <a:r>
              <a:rPr lang="en-US" dirty="0"/>
              <a:t>It can be downloaded as a stand-alone software or as a part of the licensed CCDC software suite</a:t>
            </a:r>
          </a:p>
          <a:p>
            <a:r>
              <a:rPr lang="en-US" dirty="0"/>
              <a:t>It is specially designed to handle crystal structures</a:t>
            </a:r>
          </a:p>
          <a:p>
            <a:r>
              <a:rPr lang="en-US" dirty="0"/>
              <a:t>It has limited molecular building functionality</a:t>
            </a:r>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3076" name="Picture 4" descr="Free Mercury - CCDC">
            <a:extLst>
              <a:ext uri="{FF2B5EF4-FFF2-40B4-BE49-F238E27FC236}">
                <a16:creationId xmlns:a16="http://schemas.microsoft.com/office/drawing/2014/main" id="{789AF8B6-511F-4D4E-B780-7F88CEEEC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14" y="3869565"/>
            <a:ext cx="1500486" cy="150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cury (crystallography) - Wikipedia">
            <a:extLst>
              <a:ext uri="{FF2B5EF4-FFF2-40B4-BE49-F238E27FC236}">
                <a16:creationId xmlns:a16="http://schemas.microsoft.com/office/drawing/2014/main" id="{5F7198F7-A2B2-35ED-725F-9476DCF84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869565"/>
            <a:ext cx="33528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CDC Home - CCDC">
            <a:extLst>
              <a:ext uri="{FF2B5EF4-FFF2-40B4-BE49-F238E27FC236}">
                <a16:creationId xmlns:a16="http://schemas.microsoft.com/office/drawing/2014/main" id="{8EF689F6-EE38-CA10-0FCE-E1A529006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067" y="5385343"/>
            <a:ext cx="2930979" cy="101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7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Vesta</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err="1"/>
              <a:t>Visualisation</a:t>
            </a:r>
            <a:r>
              <a:rPr lang="en-US" dirty="0"/>
              <a:t> for Electronic Structural Analysis (Vesta) </a:t>
            </a:r>
            <a:r>
              <a:rPr lang="en-US" altLang="zh-TW" dirty="0"/>
              <a:t>is a 3D visualization software</a:t>
            </a:r>
            <a:endParaRPr lang="en-US" dirty="0"/>
          </a:p>
          <a:p>
            <a:r>
              <a:rPr lang="en-US" dirty="0"/>
              <a:t>Strong support for extended crystal system</a:t>
            </a:r>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7170" name="Picture 2" descr="logo">
            <a:extLst>
              <a:ext uri="{FF2B5EF4-FFF2-40B4-BE49-F238E27FC236}">
                <a16:creationId xmlns:a16="http://schemas.microsoft.com/office/drawing/2014/main" id="{4C3D41B5-A39E-4B66-C983-CD561F5553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1" t="24805" r="75814" b="21875"/>
          <a:stretch/>
        </p:blipFill>
        <p:spPr bwMode="auto">
          <a:xfrm>
            <a:off x="1262743" y="4827588"/>
            <a:ext cx="17526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VESTA updated | Macs in Chemistry">
            <a:extLst>
              <a:ext uri="{FF2B5EF4-FFF2-40B4-BE49-F238E27FC236}">
                <a16:creationId xmlns:a16="http://schemas.microsoft.com/office/drawing/2014/main" id="{4E7B3C91-1E59-46CB-2A57-BBF42FA5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1" y="4766315"/>
            <a:ext cx="2100318" cy="185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3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VMD</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Visual Molecular Dynamics (VMD) </a:t>
            </a:r>
            <a:r>
              <a:rPr lang="en-US" altLang="zh-TW" dirty="0"/>
              <a:t>is a molecular modeling and visualization software</a:t>
            </a:r>
            <a:endParaRPr lang="en-US" dirty="0"/>
          </a:p>
          <a:p>
            <a:r>
              <a:rPr lang="en-US" dirty="0"/>
              <a:t>Mainly for viewing and analyzing the results from molecular dynamics simulations</a:t>
            </a:r>
          </a:p>
          <a:p>
            <a:r>
              <a:rPr lang="en-US" dirty="0"/>
              <a:t>VMD</a:t>
            </a:r>
            <a:r>
              <a:rPr lang="zh-TW" altLang="en-US" dirty="0"/>
              <a:t> </a:t>
            </a:r>
            <a:r>
              <a:rPr lang="en-US" altLang="zh-TW" dirty="0"/>
              <a:t>has been developed by the group of Klaus </a:t>
            </a:r>
            <a:r>
              <a:rPr lang="en-US" altLang="zh-TW" dirty="0" err="1"/>
              <a:t>Shulten</a:t>
            </a:r>
            <a:r>
              <a:rPr lang="en-US" altLang="zh-TW" dirty="0"/>
              <a:t> at University of Illinois at Urbana-</a:t>
            </a:r>
            <a:r>
              <a:rPr lang="en-US" altLang="zh-TW" dirty="0" err="1"/>
              <a:t>Champagin</a:t>
            </a:r>
            <a:endParaRPr lang="en-US" altLang="zh-TW" dirty="0"/>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6" name="Picture 5">
            <a:extLst>
              <a:ext uri="{FF2B5EF4-FFF2-40B4-BE49-F238E27FC236}">
                <a16:creationId xmlns:a16="http://schemas.microsoft.com/office/drawing/2014/main" id="{BCE76AA4-C3E1-9CE8-6CE7-461F175D62D3}"/>
              </a:ext>
            </a:extLst>
          </p:cNvPr>
          <p:cNvPicPr>
            <a:picLocks noChangeAspect="1"/>
          </p:cNvPicPr>
          <p:nvPr/>
        </p:nvPicPr>
        <p:blipFill>
          <a:blip r:embed="rId2"/>
          <a:stretch>
            <a:fillRect/>
          </a:stretch>
        </p:blipFill>
        <p:spPr>
          <a:xfrm>
            <a:off x="1430959" y="4418689"/>
            <a:ext cx="1709057" cy="830113"/>
          </a:xfrm>
          <a:prstGeom prst="rect">
            <a:avLst/>
          </a:prstGeom>
        </p:spPr>
      </p:pic>
      <p:pic>
        <p:nvPicPr>
          <p:cNvPr id="2052" name="Picture 4" descr="VMD Tutorial for Beginners - YouTube">
            <a:extLst>
              <a:ext uri="{FF2B5EF4-FFF2-40B4-BE49-F238E27FC236}">
                <a16:creationId xmlns:a16="http://schemas.microsoft.com/office/drawing/2014/main" id="{CC481B00-FEAE-6355-AF6E-941F637775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689386"/>
            <a:ext cx="4068837" cy="228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38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2AA63-8980-4E63-8EB4-BCBEA7B301F5}"/>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E557D3FD-4ED1-47CB-BCAD-3DA3D7A39C06}"/>
              </a:ext>
            </a:extLst>
          </p:cNvPr>
          <p:cNvSpPr>
            <a:spLocks noGrp="1"/>
          </p:cNvSpPr>
          <p:nvPr>
            <p:ph idx="1"/>
          </p:nvPr>
        </p:nvSpPr>
        <p:spPr/>
        <p:txBody>
          <a:bodyPr/>
          <a:lstStyle/>
          <a:p>
            <a:pPr marL="457200" indent="-457200">
              <a:buFont typeface="+mj-lt"/>
              <a:buAutoNum type="arabicPeriod"/>
            </a:pPr>
            <a:r>
              <a:rPr lang="en-US" dirty="0"/>
              <a:t>Back to your desktop</a:t>
            </a:r>
          </a:p>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/Practice/Week0/Exercise3</a:t>
            </a:r>
          </a:p>
          <a:p>
            <a:pPr marL="457200" indent="-457200">
              <a:buFont typeface="+mj-lt"/>
              <a:buAutoNum type="arabicPeriod"/>
            </a:pPr>
            <a:r>
              <a:rPr lang="en-US" dirty="0"/>
              <a:t>Play around with the files in the folder using Avogadro</a:t>
            </a:r>
          </a:p>
          <a:p>
            <a:pPr marL="457200" indent="-457200">
              <a:buFont typeface="+mj-lt"/>
              <a:buAutoNum type="arabicPeriod"/>
            </a:pPr>
            <a:r>
              <a:rPr lang="en-US" dirty="0"/>
              <a:t>There are 4 types of files of molecular structures: </a:t>
            </a:r>
            <a:r>
              <a:rPr lang="en-US" dirty="0" err="1"/>
              <a:t>cif</a:t>
            </a:r>
            <a:r>
              <a:rPr lang="en-US" dirty="0"/>
              <a:t>, </a:t>
            </a:r>
            <a:r>
              <a:rPr lang="en-US" dirty="0" err="1"/>
              <a:t>pdb</a:t>
            </a:r>
            <a:r>
              <a:rPr lang="en-US" dirty="0"/>
              <a:t>, </a:t>
            </a:r>
            <a:r>
              <a:rPr lang="en-US" dirty="0" err="1"/>
              <a:t>xyz</a:t>
            </a:r>
            <a:r>
              <a:rPr lang="en-US" dirty="0"/>
              <a:t>, and mol2</a:t>
            </a:r>
          </a:p>
          <a:p>
            <a:pPr marL="857250" lvl="1" indent="-457200">
              <a:buFont typeface="Arial" panose="020B0604020202020204" pitchFamily="34" charset="0"/>
              <a:buChar char="•"/>
            </a:pPr>
            <a:r>
              <a:rPr lang="en-US" dirty="0" err="1"/>
              <a:t>cif</a:t>
            </a:r>
            <a:r>
              <a:rPr lang="en-US" dirty="0"/>
              <a:t> is the crystallographic information file</a:t>
            </a:r>
          </a:p>
          <a:p>
            <a:pPr marL="857250" lvl="1" indent="-457200">
              <a:buFont typeface="Arial" panose="020B0604020202020204" pitchFamily="34" charset="0"/>
              <a:buChar char="•"/>
            </a:pPr>
            <a:r>
              <a:rPr lang="en-US" dirty="0" err="1"/>
              <a:t>pdb</a:t>
            </a:r>
            <a:r>
              <a:rPr lang="en-US" dirty="0"/>
              <a:t> is the protein databank file</a:t>
            </a:r>
          </a:p>
          <a:p>
            <a:pPr marL="857250" lvl="1" indent="-457200">
              <a:buFont typeface="Arial" panose="020B0604020202020204" pitchFamily="34" charset="0"/>
              <a:buChar char="•"/>
            </a:pPr>
            <a:r>
              <a:rPr lang="en-US" dirty="0" err="1"/>
              <a:t>xyz</a:t>
            </a:r>
            <a:r>
              <a:rPr lang="en-US" dirty="0"/>
              <a:t> is the cartesian coordinate file</a:t>
            </a:r>
          </a:p>
          <a:p>
            <a:pPr marL="857250" lvl="1" indent="-457200">
              <a:buFont typeface="Arial" panose="020B0604020202020204" pitchFamily="34" charset="0"/>
              <a:buChar char="•"/>
            </a:pPr>
            <a:r>
              <a:rPr lang="en-US" dirty="0"/>
              <a:t>mol2 is the tripos molecule structure file</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A59DEC6B-76D2-4241-B455-B542A328E775}"/>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spTree>
    <p:extLst>
      <p:ext uri="{BB962C8B-B14F-4D97-AF65-F5344CB8AC3E}">
        <p14:creationId xmlns:p14="http://schemas.microsoft.com/office/powerpoint/2010/main" val="169515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Shell</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Shell</a:t>
            </a:r>
            <a:r>
              <a:rPr lang="zh-TW" altLang="en-US" sz="2200" dirty="0"/>
              <a:t> </a:t>
            </a:r>
            <a:r>
              <a:rPr lang="en-US" altLang="zh-TW" sz="2200" dirty="0"/>
              <a:t>is an interface between the OS (like Linux) and the user.</a:t>
            </a:r>
          </a:p>
          <a:p>
            <a:r>
              <a:rPr lang="en-US" sz="2200" dirty="0"/>
              <a:t>Whenever a user logs in or opens a terminal a new shell is launched by the OS.</a:t>
            </a:r>
          </a:p>
          <a:p>
            <a:r>
              <a:rPr lang="en-US" sz="2200" dirty="0"/>
              <a:t>There are two types of shells: 1) Command-Line Shell and 2) Graphical Shell.</a:t>
            </a:r>
          </a:p>
          <a:p>
            <a:r>
              <a:rPr lang="en-US" sz="2200" dirty="0"/>
              <a:t>There are many types of shell: C Shell, </a:t>
            </a:r>
            <a:r>
              <a:rPr lang="en-US" sz="2200" dirty="0" err="1"/>
              <a:t>Bourne</a:t>
            </a:r>
            <a:r>
              <a:rPr lang="en-US" sz="2200" dirty="0"/>
              <a:t> (</a:t>
            </a:r>
            <a:r>
              <a:rPr lang="en-US" sz="2200" dirty="0" err="1"/>
              <a:t>sh</a:t>
            </a:r>
            <a:r>
              <a:rPr lang="en-US" sz="2200" dirty="0"/>
              <a:t>) Shell, Korn Shell, GNU </a:t>
            </a:r>
            <a:r>
              <a:rPr lang="en-US" sz="2200" dirty="0" err="1"/>
              <a:t>Bourne</a:t>
            </a:r>
            <a:r>
              <a:rPr lang="en-US" sz="2200" dirty="0"/>
              <a:t>-Again (bash) Shell, The Z shell, and Fish shell.</a:t>
            </a:r>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7" name="Picture 6">
            <a:extLst>
              <a:ext uri="{FF2B5EF4-FFF2-40B4-BE49-F238E27FC236}">
                <a16:creationId xmlns:a16="http://schemas.microsoft.com/office/drawing/2014/main" id="{640C0BB0-03A9-69C6-78D4-7CEAA1CA3B4A}"/>
              </a:ext>
            </a:extLst>
          </p:cNvPr>
          <p:cNvPicPr>
            <a:picLocks noChangeAspect="1"/>
          </p:cNvPicPr>
          <p:nvPr/>
        </p:nvPicPr>
        <p:blipFill>
          <a:blip r:embed="rId2"/>
          <a:stretch>
            <a:fillRect/>
          </a:stretch>
        </p:blipFill>
        <p:spPr>
          <a:xfrm>
            <a:off x="3373705" y="3943270"/>
            <a:ext cx="2396589" cy="2630270"/>
          </a:xfrm>
          <a:prstGeom prst="rect">
            <a:avLst/>
          </a:prstGeom>
        </p:spPr>
      </p:pic>
      <p:sp>
        <p:nvSpPr>
          <p:cNvPr id="9" name="TextBox 8">
            <a:extLst>
              <a:ext uri="{FF2B5EF4-FFF2-40B4-BE49-F238E27FC236}">
                <a16:creationId xmlns:a16="http://schemas.microsoft.com/office/drawing/2014/main" id="{5714FB02-E3BB-0E34-4600-E909F3FEF242}"/>
              </a:ext>
            </a:extLst>
          </p:cNvPr>
          <p:cNvSpPr txBox="1"/>
          <p:nvPr/>
        </p:nvSpPr>
        <p:spPr>
          <a:xfrm>
            <a:off x="-12379" y="6642556"/>
            <a:ext cx="5925787" cy="215444"/>
          </a:xfrm>
          <a:prstGeom prst="rect">
            <a:avLst/>
          </a:prstGeom>
          <a:noFill/>
        </p:spPr>
        <p:txBody>
          <a:bodyPr wrap="square">
            <a:spAutoFit/>
          </a:bodyPr>
          <a:lstStyle/>
          <a:p>
            <a:pPr>
              <a:spcBef>
                <a:spcPts val="0"/>
              </a:spcBef>
              <a:spcAft>
                <a:spcPts val="0"/>
              </a:spcAft>
            </a:pPr>
            <a:r>
              <a:rPr lang="en-US" sz="800" dirty="0">
                <a:effectLst/>
              </a:rPr>
              <a:t>A. Kidwai, C. Arya, P. Singh, M. Diwakar, S. Singh, K. Sharma, N. Kumar, </a:t>
            </a:r>
            <a:r>
              <a:rPr lang="en-US" sz="800" i="1" dirty="0">
                <a:effectLst/>
              </a:rPr>
              <a:t>Materials Today: Proceedings</a:t>
            </a:r>
            <a:r>
              <a:rPr lang="en-US" sz="800" dirty="0">
                <a:effectLst/>
              </a:rPr>
              <a:t> </a:t>
            </a:r>
            <a:r>
              <a:rPr lang="en-US" sz="800" b="1" dirty="0">
                <a:effectLst/>
              </a:rPr>
              <a:t>2021</a:t>
            </a:r>
            <a:r>
              <a:rPr lang="en-US" sz="800" dirty="0">
                <a:effectLst/>
              </a:rPr>
              <a:t>, </a:t>
            </a:r>
            <a:r>
              <a:rPr lang="en-US" sz="800" i="1" dirty="0">
                <a:effectLst/>
              </a:rPr>
              <a:t>37</a:t>
            </a:r>
            <a:r>
              <a:rPr lang="en-US" sz="800" dirty="0">
                <a:effectLst/>
              </a:rPr>
              <a:t>, 2612–2616.</a:t>
            </a:r>
          </a:p>
        </p:txBody>
      </p:sp>
    </p:spTree>
    <p:extLst>
      <p:ext uri="{BB962C8B-B14F-4D97-AF65-F5344CB8AC3E}">
        <p14:creationId xmlns:p14="http://schemas.microsoft.com/office/powerpoint/2010/main" val="2591905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C6A74-D178-4603-A2C0-8E2CB4749BE8}"/>
              </a:ext>
            </a:extLst>
          </p:cNvPr>
          <p:cNvSpPr>
            <a:spLocks noGrp="1"/>
          </p:cNvSpPr>
          <p:nvPr>
            <p:ph type="title"/>
          </p:nvPr>
        </p:nvSpPr>
        <p:spPr/>
        <p:txBody>
          <a:bodyPr/>
          <a:lstStyle/>
          <a:p>
            <a:r>
              <a:rPr lang="en-US" dirty="0"/>
              <a:t>Python</a:t>
            </a:r>
          </a:p>
        </p:txBody>
      </p:sp>
      <p:sp>
        <p:nvSpPr>
          <p:cNvPr id="3" name="內容版面配置區 2">
            <a:extLst>
              <a:ext uri="{FF2B5EF4-FFF2-40B4-BE49-F238E27FC236}">
                <a16:creationId xmlns:a16="http://schemas.microsoft.com/office/drawing/2014/main" id="{DDCB5B92-EB53-4F28-9013-13369A69A7EF}"/>
              </a:ext>
            </a:extLst>
          </p:cNvPr>
          <p:cNvSpPr>
            <a:spLocks noGrp="1"/>
          </p:cNvSpPr>
          <p:nvPr>
            <p:ph idx="1"/>
          </p:nvPr>
        </p:nvSpPr>
        <p:spPr/>
        <p:txBody>
          <a:bodyPr/>
          <a:lstStyle/>
          <a:p>
            <a:r>
              <a:rPr lang="en-US" dirty="0"/>
              <a:t>Python is a </a:t>
            </a:r>
            <a:r>
              <a:rPr lang="en-US" b="1" dirty="0"/>
              <a:t>high-level</a:t>
            </a:r>
            <a:r>
              <a:rPr lang="en-US" dirty="0"/>
              <a:t>, general-purpose, object-oriented programming language. Its design philosophy emphasizes code readability with the use of significant </a:t>
            </a:r>
            <a:r>
              <a:rPr lang="en-US" b="1" dirty="0"/>
              <a:t>indentation</a:t>
            </a:r>
            <a:r>
              <a:rPr lang="en-US" dirty="0"/>
              <a:t>. </a:t>
            </a:r>
          </a:p>
          <a:p>
            <a:r>
              <a:rPr lang="en-US" dirty="0"/>
              <a:t>Guido van Rossum began working on Python in the late 1980s as a successor to the ABC programming language and first released it in 1991 as Python 0.9.0.</a:t>
            </a:r>
          </a:p>
          <a:p>
            <a:r>
              <a:rPr lang="en-US" dirty="0"/>
              <a:t>Python is the most widely used programming partly owing to its comprehensive standard library</a:t>
            </a:r>
          </a:p>
        </p:txBody>
      </p:sp>
      <p:sp>
        <p:nvSpPr>
          <p:cNvPr id="4" name="投影片編號版面配置區 3">
            <a:extLst>
              <a:ext uri="{FF2B5EF4-FFF2-40B4-BE49-F238E27FC236}">
                <a16:creationId xmlns:a16="http://schemas.microsoft.com/office/drawing/2014/main" id="{BFF7EFE3-E4EF-4659-8D59-BF392640DACB}"/>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5122" name="Picture 2" descr="Python (programming language) - Wikipedia">
            <a:extLst>
              <a:ext uri="{FF2B5EF4-FFF2-40B4-BE49-F238E27FC236}">
                <a16:creationId xmlns:a16="http://schemas.microsoft.com/office/drawing/2014/main" id="{9CFB45C1-29AE-B35D-FDF8-BA0D2219C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0659" y="4879771"/>
            <a:ext cx="1422979" cy="155942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ython Tops IEEE Spectrum Programming Language Ranking -- ADTmag">
            <a:extLst>
              <a:ext uri="{FF2B5EF4-FFF2-40B4-BE49-F238E27FC236}">
                <a16:creationId xmlns:a16="http://schemas.microsoft.com/office/drawing/2014/main" id="{1B8E0B9A-7A73-F0D7-6DA5-338601900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473"/>
          <a:stretch/>
        </p:blipFill>
        <p:spPr bwMode="auto">
          <a:xfrm>
            <a:off x="1310362" y="4751623"/>
            <a:ext cx="3940909" cy="16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1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Python cheat sheet</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5" name="Picture 4">
            <a:extLst>
              <a:ext uri="{FF2B5EF4-FFF2-40B4-BE49-F238E27FC236}">
                <a16:creationId xmlns:a16="http://schemas.microsoft.com/office/drawing/2014/main" id="{6AB0653B-F746-2AE5-C001-25E5FE8F90BA}"/>
              </a:ext>
            </a:extLst>
          </p:cNvPr>
          <p:cNvPicPr>
            <a:picLocks noChangeAspect="1"/>
          </p:cNvPicPr>
          <p:nvPr/>
        </p:nvPicPr>
        <p:blipFill>
          <a:blip r:embed="rId2"/>
          <a:stretch>
            <a:fillRect/>
          </a:stretch>
        </p:blipFill>
        <p:spPr>
          <a:xfrm>
            <a:off x="485959" y="763744"/>
            <a:ext cx="8172081" cy="5548119"/>
          </a:xfrm>
          <a:prstGeom prst="rect">
            <a:avLst/>
          </a:prstGeom>
        </p:spPr>
      </p:pic>
    </p:spTree>
    <p:extLst>
      <p:ext uri="{BB962C8B-B14F-4D97-AF65-F5344CB8AC3E}">
        <p14:creationId xmlns:p14="http://schemas.microsoft.com/office/powerpoint/2010/main" val="142633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fontScale="92500" lnSpcReduction="20000"/>
          </a:bodyPr>
          <a:lstStyle/>
          <a:p>
            <a:pPr marL="0" indent="0">
              <a:buNone/>
            </a:pPr>
            <a:r>
              <a:rPr lang="en-US" dirty="0"/>
              <a:t>Back to the terminal, 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r>
              <a:rPr lang="en-US" dirty="0"/>
              <a:t> (get current working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os.chdir</a:t>
            </a:r>
            <a:r>
              <a:rPr lang="en-US" dirty="0">
                <a:highlight>
                  <a:srgbClr val="FFFF00"/>
                </a:highlight>
              </a:rPr>
              <a:t>(‘../Exercise1/AB’)</a:t>
            </a:r>
            <a:r>
              <a:rPr lang="en-US" dirty="0"/>
              <a:t> (cd into ‘../Exercise1/AB’)</a:t>
            </a:r>
          </a:p>
          <a:p>
            <a:pPr marL="857250" lvl="1" indent="-457200">
              <a:buFont typeface="Arial" panose="020B0604020202020204" pitchFamily="34" charset="0"/>
              <a:buChar char="•"/>
            </a:pPr>
            <a:r>
              <a:rPr lang="en-US" dirty="0" err="1">
                <a:highlight>
                  <a:srgbClr val="FFFF00"/>
                </a:highlight>
              </a:rPr>
              <a:t>os.listdir</a:t>
            </a:r>
            <a:r>
              <a:rPr lang="en-US" dirty="0">
                <a:highlight>
                  <a:srgbClr val="FFFF00"/>
                </a:highlight>
              </a:rPr>
              <a:t>()</a:t>
            </a:r>
            <a:r>
              <a:rPr lang="en-US" dirty="0"/>
              <a:t> (list all the files in the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len</a:t>
            </a:r>
            <a:r>
              <a:rPr lang="en-US" dirty="0">
                <a:highlight>
                  <a:srgbClr val="FFFF00"/>
                </a:highlight>
              </a:rPr>
              <a:t>(</a:t>
            </a:r>
            <a:r>
              <a:rPr lang="en-US" dirty="0" err="1">
                <a:highlight>
                  <a:srgbClr val="FFFF00"/>
                </a:highlight>
              </a:rPr>
              <a:t>ls.listdir</a:t>
            </a:r>
            <a:r>
              <a:rPr lang="en-US" dirty="0">
                <a:highlight>
                  <a:srgbClr val="FFFF00"/>
                </a:highlight>
              </a:rPr>
              <a:t>())</a:t>
            </a:r>
            <a:r>
              <a:rPr lang="en-US" dirty="0"/>
              <a:t> (return the number of files in the </a:t>
            </a:r>
            <a:r>
              <a:rPr lang="en-US" dirty="0" err="1"/>
              <a:t>dir</a:t>
            </a:r>
            <a:r>
              <a:rPr lang="en-US" dirty="0"/>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Tree>
    <p:extLst>
      <p:ext uri="{BB962C8B-B14F-4D97-AF65-F5344CB8AC3E}">
        <p14:creationId xmlns:p14="http://schemas.microsoft.com/office/powerpoint/2010/main" val="1753107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0" indent="0">
              <a:buNone/>
            </a:pPr>
            <a:r>
              <a:rPr lang="en-US" dirty="0"/>
              <a:t>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‘../Exercise1/AB/</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p>
          <a:p>
            <a:pPr marL="857250" lvl="1" indent="-457200">
              <a:buFont typeface="Arial" panose="020B0604020202020204" pitchFamily="34" charset="0"/>
              <a:buChar char="•"/>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Tree>
    <p:extLst>
      <p:ext uri="{BB962C8B-B14F-4D97-AF65-F5344CB8AC3E}">
        <p14:creationId xmlns:p14="http://schemas.microsoft.com/office/powerpoint/2010/main" val="9314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457200" indent="-457200">
              <a:buFont typeface="+mj-lt"/>
              <a:buAutoNum type="arabicPeriod"/>
            </a:pPr>
            <a:r>
              <a:rPr lang="en-US" dirty="0">
                <a:highlight>
                  <a:srgbClr val="FFFF00"/>
                </a:highlight>
              </a:rPr>
              <a:t>lines = </a:t>
            </a:r>
            <a:r>
              <a:rPr lang="en-US" dirty="0" err="1">
                <a:highlight>
                  <a:srgbClr val="FFFF00"/>
                </a:highlight>
              </a:rPr>
              <a:t>content.splitlines</a:t>
            </a:r>
            <a:r>
              <a:rPr lang="en-US" dirty="0">
                <a:highlight>
                  <a:srgbClr val="FFFF00"/>
                </a:highlight>
              </a:rPr>
              <a:t>()</a:t>
            </a:r>
            <a:r>
              <a:rPr lang="en-US" dirty="0"/>
              <a:t> (turn content (string) into a line)</a:t>
            </a:r>
          </a:p>
          <a:p>
            <a:pPr marL="457200" indent="-457200">
              <a:buFont typeface="+mj-lt"/>
              <a:buAutoNum type="arabicPeriod"/>
            </a:pPr>
            <a:r>
              <a:rPr lang="en-US" dirty="0"/>
              <a:t>Append the new element, ’H 0.00 0.00 0.00’ into lines by </a:t>
            </a:r>
            <a:r>
              <a:rPr lang="en-US" dirty="0">
                <a:highlight>
                  <a:srgbClr val="FFFF00"/>
                </a:highlight>
              </a:rPr>
              <a:t>lines += [‘H 0.00 0.00 0.00’]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('C ‘)]</a:t>
            </a:r>
            <a:r>
              <a:rPr lang="en-US" dirty="0"/>
              <a:t> (this is a list generator that loops through each line in lines and return the index of the line if the line starts with ‘C ‘; </a:t>
            </a:r>
            <a:r>
              <a:rPr lang="en-US" i="1" dirty="0"/>
              <a:t>enumerate</a:t>
            </a:r>
            <a:r>
              <a:rPr lang="en-US" dirty="0"/>
              <a:t> returns tuples, a data type similar to list, of the index and the value of the element.)</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[1]]</a:t>
            </a:r>
            <a:r>
              <a:rPr lang="en-US" dirty="0"/>
              <a:t> (delete the n</a:t>
            </a:r>
            <a:r>
              <a:rPr lang="en-US" baseline="30000" dirty="0"/>
              <a:t>th</a:t>
            </a:r>
            <a:r>
              <a:rPr lang="en-US" dirty="0"/>
              <a:t> element of lines where n is the second element of </a:t>
            </a:r>
            <a:r>
              <a:rPr lang="en-US" dirty="0" err="1"/>
              <a:t>lnums</a:t>
            </a:r>
            <a:r>
              <a:rPr lang="en-US" dirty="0"/>
              <a:t>. Note that Python starts counting at 0.)</a:t>
            </a:r>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Tree>
    <p:extLst>
      <p:ext uri="{BB962C8B-B14F-4D97-AF65-F5344CB8AC3E}">
        <p14:creationId xmlns:p14="http://schemas.microsoft.com/office/powerpoint/2010/main" val="1910768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239466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Tree>
    <p:extLst>
      <p:ext uri="{BB962C8B-B14F-4D97-AF65-F5344CB8AC3E}">
        <p14:creationId xmlns:p14="http://schemas.microsoft.com/office/powerpoint/2010/main" val="479684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err="1">
                <a:highlight>
                  <a:srgbClr val="FFFF00"/>
                </a:highlight>
              </a:rPr>
              <a:t>lnum</a:t>
            </a:r>
            <a:r>
              <a:rPr lang="en-US" dirty="0">
                <a:highlight>
                  <a:srgbClr val="FFFF00"/>
                </a:highlight>
              </a:rPr>
              <a:t> = </a:t>
            </a:r>
            <a:r>
              <a:rPr lang="en-US" dirty="0" err="1">
                <a:highlight>
                  <a:srgbClr val="FFFF00"/>
                </a:highlight>
              </a:rPr>
              <a:t>len</a:t>
            </a:r>
            <a:r>
              <a:rPr lang="en-US" dirty="0">
                <a:highlight>
                  <a:srgbClr val="FFFF00"/>
                </a:highlight>
              </a:rPr>
              <a:t>(lines)-2</a:t>
            </a:r>
            <a:r>
              <a:rPr lang="en-US" dirty="0"/>
              <a:t> (</a:t>
            </a:r>
            <a:r>
              <a:rPr lang="en-US" dirty="0" err="1"/>
              <a:t>len</a:t>
            </a:r>
            <a:r>
              <a:rPr lang="en-US" dirty="0"/>
              <a:t>() returns the length of a list. -2 because the first two lines don’t contain coordinate information)</a:t>
            </a:r>
          </a:p>
          <a:p>
            <a:pPr marL="457200" indent="-457200">
              <a:buFont typeface="+mj-lt"/>
              <a:buAutoNum type="arabicPeriod"/>
            </a:pPr>
            <a:r>
              <a:rPr lang="en-US" dirty="0">
                <a:highlight>
                  <a:srgbClr val="FFFF00"/>
                </a:highlight>
              </a:rPr>
              <a:t>lines[0] = </a:t>
            </a:r>
            <a:r>
              <a:rPr lang="en-US" dirty="0" err="1">
                <a:highlight>
                  <a:srgbClr val="FFFF00"/>
                </a:highlight>
              </a:rPr>
              <a:t>lnum</a:t>
            </a:r>
            <a:endParaRPr lang="en-US" dirty="0">
              <a:highlight>
                <a:srgbClr val="FFFF00"/>
              </a:highlight>
            </a:endParaRPr>
          </a:p>
          <a:p>
            <a:pPr marL="457200" indent="-457200">
              <a:buFont typeface="+mj-lt"/>
              <a:buAutoNum type="arabicPeriod"/>
            </a:pPr>
            <a:r>
              <a:rPr lang="en-US" dirty="0"/>
              <a:t>Write the new file out</a:t>
            </a:r>
          </a:p>
          <a:p>
            <a:pPr marL="857250" lvl="1" indent="-457200">
              <a:buFont typeface="Arial" panose="020B0604020202020204" pitchFamily="34" charset="0"/>
              <a:buChar char="•"/>
            </a:pPr>
            <a:r>
              <a:rPr lang="en-US" dirty="0"/>
              <a:t>open(</a:t>
            </a:r>
            <a:r>
              <a:rPr lang="en-US" dirty="0" err="1"/>
              <a:t>f,’w</a:t>
            </a:r>
            <a:r>
              <a:rPr lang="en-US" dirty="0"/>
              <a:t>’) as </a:t>
            </a:r>
            <a:r>
              <a:rPr lang="en-US" dirty="0" err="1"/>
              <a:t>fout</a:t>
            </a:r>
            <a:r>
              <a:rPr lang="en-US" dirty="0"/>
              <a:t>:</a:t>
            </a:r>
          </a:p>
          <a:p>
            <a:pPr marL="1257300" lvl="2" indent="-457200">
              <a:buFont typeface="Arial" panose="020B0604020202020204" pitchFamily="34" charset="0"/>
              <a:buChar char="•"/>
            </a:pPr>
            <a:r>
              <a:rPr lang="en-US" dirty="0" err="1"/>
              <a:t>fout.write</a:t>
            </a:r>
            <a:r>
              <a:rPr lang="en-US" dirty="0"/>
              <a:t>(‘\</a:t>
            </a:r>
            <a:r>
              <a:rPr lang="en-US" dirty="0" err="1"/>
              <a:t>n’.join</a:t>
            </a:r>
            <a:r>
              <a:rPr lang="en-US" dirty="0"/>
              <a:t>(lines))</a:t>
            </a:r>
          </a:p>
          <a:p>
            <a:pPr marL="457200" indent="-457200">
              <a:buFont typeface="+mj-lt"/>
              <a:buAutoNum type="arabicPeriod"/>
            </a:pPr>
            <a:r>
              <a:rPr lang="en-US" dirty="0"/>
              <a:t>exit()</a:t>
            </a:r>
          </a:p>
          <a:p>
            <a:pPr marL="0" indent="0">
              <a:buNone/>
            </a:pPr>
            <a:r>
              <a:rPr lang="en-US" dirty="0"/>
              <a:t>Note we used ‘w’ mode instead of ‘r’ mode like we did before; watch out for the indent, created by tab. Python is indent sensitive; ’\</a:t>
            </a:r>
            <a:r>
              <a:rPr lang="en-US" dirty="0" err="1"/>
              <a:t>n’.join</a:t>
            </a:r>
            <a:r>
              <a:rPr lang="en-US" dirty="0"/>
              <a:t>() return a string of all the elements in the list </a:t>
            </a:r>
            <a:r>
              <a:rPr lang="en-US" i="1" dirty="0"/>
              <a:t>lines</a:t>
            </a:r>
            <a:r>
              <a:rPr lang="en-US" dirty="0"/>
              <a:t> joined by the specified delimiter, ‘\n’.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1347443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normAutofit lnSpcReduction="10000"/>
          </a:bodyPr>
          <a:lstStyle/>
          <a:p>
            <a:pPr marL="0" indent="0">
              <a:buNone/>
            </a:pPr>
            <a:r>
              <a:rPr lang="en-US" dirty="0"/>
              <a:t>It seems that it is not more convenient to use Python than Bash. Now, let’s try another one that will be almost impossible to do with Bash.</a:t>
            </a:r>
          </a:p>
          <a:p>
            <a:pPr marL="457200" indent="-457200">
              <a:buFont typeface="+mj-lt"/>
              <a:buAutoNum type="arabicPeriod"/>
            </a:pPr>
            <a:r>
              <a:rPr lang="en-US" dirty="0">
                <a:highlight>
                  <a:srgbClr val="FFFF00"/>
                </a:highlight>
              </a:rPr>
              <a:t>cd ../Exercise4</a:t>
            </a:r>
          </a:p>
          <a:p>
            <a:pPr marL="457200" indent="-457200">
              <a:buFont typeface="+mj-lt"/>
              <a:buAutoNum type="arabicPeriod"/>
            </a:pPr>
            <a:r>
              <a:rPr lang="en-US" dirty="0"/>
              <a:t>unzip organics.zip</a:t>
            </a:r>
          </a:p>
          <a:p>
            <a:pPr marL="457200" indent="-457200">
              <a:buFont typeface="+mj-lt"/>
              <a:buAutoNum type="arabicPeriod"/>
            </a:pPr>
            <a:r>
              <a:rPr lang="en-US" dirty="0"/>
              <a:t>list</a:t>
            </a:r>
          </a:p>
          <a:p>
            <a:pPr marL="0" indent="0">
              <a:buNone/>
            </a:pPr>
            <a:r>
              <a:rPr lang="en-US" dirty="0"/>
              <a:t>Now, we are faced with more than 100 files that it will take minutes to hours to visualize them and figure out which ones we want. But we can actually do this efficiently.</a:t>
            </a:r>
          </a:p>
          <a:p>
            <a:pPr marL="457200" indent="-457200">
              <a:buFont typeface="+mj-lt"/>
              <a:buAutoNum type="arabicPeriod"/>
            </a:pPr>
            <a:r>
              <a:rPr lang="en-US" dirty="0" err="1">
                <a:highlight>
                  <a:srgbClr val="FFFF00"/>
                </a:highlight>
              </a:rPr>
              <a:t>realpath</a:t>
            </a:r>
            <a:r>
              <a:rPr lang="en-US" dirty="0">
                <a:highlight>
                  <a:srgbClr val="FFFF00"/>
                </a:highlight>
              </a:rPr>
              <a:t> </a:t>
            </a:r>
            <a:r>
              <a:rPr lang="en-US" dirty="0" err="1">
                <a:highlight>
                  <a:srgbClr val="FFFF00"/>
                </a:highlight>
              </a:rPr>
              <a:t>xyz_to_drawing.ipynb</a:t>
            </a:r>
            <a:r>
              <a:rPr lang="en-US" dirty="0">
                <a:highlight>
                  <a:srgbClr val="FFFF00"/>
                </a:highlight>
              </a:rPr>
              <a:t> </a:t>
            </a:r>
          </a:p>
          <a:p>
            <a:pPr marL="457200" indent="-457200">
              <a:buFont typeface="+mj-lt"/>
              <a:buAutoNum type="arabicPeriod"/>
            </a:pPr>
            <a:r>
              <a:rPr lang="en-US" dirty="0"/>
              <a:t>Open </a:t>
            </a:r>
            <a:r>
              <a:rPr lang="en-US" dirty="0" err="1"/>
              <a:t>xyz_to_drawing.ipynb</a:t>
            </a:r>
            <a:r>
              <a:rPr lang="en-US" dirty="0"/>
              <a:t> by holding ctrl then click on the system output</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022604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normAutofit/>
          </a:bodyPr>
          <a:lstStyle/>
          <a:p>
            <a:pPr marL="0" indent="0">
              <a:buNone/>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spTree>
    <p:extLst>
      <p:ext uri="{BB962C8B-B14F-4D97-AF65-F5344CB8AC3E}">
        <p14:creationId xmlns:p14="http://schemas.microsoft.com/office/powerpoint/2010/main" val="268143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3" name="圖片 2">
            <a:extLst>
              <a:ext uri="{FF2B5EF4-FFF2-40B4-BE49-F238E27FC236}">
                <a16:creationId xmlns:a16="http://schemas.microsoft.com/office/drawing/2014/main" id="{106FF9C0-10EA-4295-B628-22A26480B2ED}"/>
              </a:ext>
            </a:extLst>
          </p:cNvPr>
          <p:cNvPicPr>
            <a:picLocks noChangeAspect="1"/>
          </p:cNvPicPr>
          <p:nvPr/>
        </p:nvPicPr>
        <p:blipFill>
          <a:blip r:embed="rId2"/>
          <a:stretch>
            <a:fillRect/>
          </a:stretch>
        </p:blipFill>
        <p:spPr>
          <a:xfrm>
            <a:off x="665388" y="788819"/>
            <a:ext cx="7813223" cy="5841217"/>
          </a:xfrm>
          <a:prstGeom prst="rect">
            <a:avLst/>
          </a:prstGeom>
        </p:spPr>
      </p:pic>
    </p:spTree>
    <p:extLst>
      <p:ext uri="{BB962C8B-B14F-4D97-AF65-F5344CB8AC3E}">
        <p14:creationId xmlns:p14="http://schemas.microsoft.com/office/powerpoint/2010/main" val="1500497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spTree>
    <p:extLst>
      <p:ext uri="{BB962C8B-B14F-4D97-AF65-F5344CB8AC3E}">
        <p14:creationId xmlns:p14="http://schemas.microsoft.com/office/powerpoint/2010/main" val="328371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圖片 4">
            <a:extLst>
              <a:ext uri="{FF2B5EF4-FFF2-40B4-BE49-F238E27FC236}">
                <a16:creationId xmlns:a16="http://schemas.microsoft.com/office/drawing/2014/main" id="{FC444DE2-0D62-4795-A176-F9C497EE377F}"/>
              </a:ext>
            </a:extLst>
          </p:cNvPr>
          <p:cNvPicPr>
            <a:picLocks noChangeAspect="1"/>
          </p:cNvPicPr>
          <p:nvPr/>
        </p:nvPicPr>
        <p:blipFill>
          <a:blip r:embed="rId2"/>
          <a:stretch>
            <a:fillRect/>
          </a:stretch>
        </p:blipFill>
        <p:spPr>
          <a:xfrm>
            <a:off x="457200" y="822324"/>
            <a:ext cx="3994166" cy="5812200"/>
          </a:xfrm>
          <a:prstGeom prst="rect">
            <a:avLst/>
          </a:prstGeom>
        </p:spPr>
      </p:pic>
      <p:pic>
        <p:nvPicPr>
          <p:cNvPr id="6" name="圖片 5">
            <a:extLst>
              <a:ext uri="{FF2B5EF4-FFF2-40B4-BE49-F238E27FC236}">
                <a16:creationId xmlns:a16="http://schemas.microsoft.com/office/drawing/2014/main" id="{1CED3E1B-95F3-4773-838A-2955CD7483E2}"/>
              </a:ext>
            </a:extLst>
          </p:cNvPr>
          <p:cNvPicPr>
            <a:picLocks noChangeAspect="1"/>
          </p:cNvPicPr>
          <p:nvPr/>
        </p:nvPicPr>
        <p:blipFill>
          <a:blip r:embed="rId3"/>
          <a:stretch>
            <a:fillRect/>
          </a:stretch>
        </p:blipFill>
        <p:spPr>
          <a:xfrm>
            <a:off x="4572000" y="822324"/>
            <a:ext cx="4250171" cy="5812200"/>
          </a:xfrm>
          <a:prstGeom prst="rect">
            <a:avLst/>
          </a:prstGeom>
        </p:spPr>
      </p:pic>
    </p:spTree>
    <p:extLst>
      <p:ext uri="{BB962C8B-B14F-4D97-AF65-F5344CB8AC3E}">
        <p14:creationId xmlns:p14="http://schemas.microsoft.com/office/powerpoint/2010/main" val="395487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D8C48-F565-4B00-91F5-899047794A07}"/>
              </a:ext>
            </a:extLst>
          </p:cNvPr>
          <p:cNvSpPr>
            <a:spLocks noGrp="1"/>
          </p:cNvSpPr>
          <p:nvPr>
            <p:ph type="title"/>
          </p:nvPr>
        </p:nvSpPr>
        <p:spPr/>
        <p:txBody>
          <a:bodyPr/>
          <a:lstStyle/>
          <a:p>
            <a:r>
              <a:rPr lang="en-US" dirty="0"/>
              <a:t>Text editors</a:t>
            </a:r>
          </a:p>
        </p:txBody>
      </p:sp>
      <p:sp>
        <p:nvSpPr>
          <p:cNvPr id="3" name="內容版面配置區 2">
            <a:extLst>
              <a:ext uri="{FF2B5EF4-FFF2-40B4-BE49-F238E27FC236}">
                <a16:creationId xmlns:a16="http://schemas.microsoft.com/office/drawing/2014/main" id="{2F365DE6-E145-46A1-80FE-BA619D9CCB0D}"/>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93CDDCFC-B1C0-4A45-AEA3-478B291E34C8}"/>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7" name="圖片 6">
            <a:extLst>
              <a:ext uri="{FF2B5EF4-FFF2-40B4-BE49-F238E27FC236}">
                <a16:creationId xmlns:a16="http://schemas.microsoft.com/office/drawing/2014/main" id="{61726239-3965-4F95-86ED-DAC69E258627}"/>
              </a:ext>
            </a:extLst>
          </p:cNvPr>
          <p:cNvPicPr>
            <a:picLocks noChangeAspect="1"/>
          </p:cNvPicPr>
          <p:nvPr/>
        </p:nvPicPr>
        <p:blipFill>
          <a:blip r:embed="rId2"/>
          <a:stretch>
            <a:fillRect/>
          </a:stretch>
        </p:blipFill>
        <p:spPr>
          <a:xfrm>
            <a:off x="457200" y="879894"/>
            <a:ext cx="8376062" cy="5098214"/>
          </a:xfrm>
          <a:prstGeom prst="rect">
            <a:avLst/>
          </a:prstGeom>
        </p:spPr>
      </p:pic>
    </p:spTree>
    <p:extLst>
      <p:ext uri="{BB962C8B-B14F-4D97-AF65-F5344CB8AC3E}">
        <p14:creationId xmlns:p14="http://schemas.microsoft.com/office/powerpoint/2010/main" val="307995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3663B-19D4-4BB3-BF97-A27109643EEA}"/>
              </a:ext>
            </a:extLst>
          </p:cNvPr>
          <p:cNvSpPr>
            <a:spLocks noGrp="1"/>
          </p:cNvSpPr>
          <p:nvPr>
            <p:ph type="title"/>
          </p:nvPr>
        </p:nvSpPr>
        <p:spPr/>
        <p:txBody>
          <a:bodyPr/>
          <a:lstStyle/>
          <a:p>
            <a:r>
              <a:rPr lang="en-US" dirty="0"/>
              <a:t>Common vi commands</a:t>
            </a:r>
          </a:p>
        </p:txBody>
      </p:sp>
      <p:sp>
        <p:nvSpPr>
          <p:cNvPr id="4" name="投影片編號版面配置區 3">
            <a:extLst>
              <a:ext uri="{FF2B5EF4-FFF2-40B4-BE49-F238E27FC236}">
                <a16:creationId xmlns:a16="http://schemas.microsoft.com/office/drawing/2014/main" id="{B523066A-8DCB-4F1A-9ED7-14956B99A81C}"/>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11" name="內容版面配置區 10">
            <a:extLst>
              <a:ext uri="{FF2B5EF4-FFF2-40B4-BE49-F238E27FC236}">
                <a16:creationId xmlns:a16="http://schemas.microsoft.com/office/drawing/2014/main" id="{2B5BC206-4A19-482A-9451-F9A691A93DD2}"/>
              </a:ext>
            </a:extLst>
          </p:cNvPr>
          <p:cNvSpPr>
            <a:spLocks noGrp="1"/>
          </p:cNvSpPr>
          <p:nvPr>
            <p:ph idx="1"/>
          </p:nvPr>
        </p:nvSpPr>
        <p:spPr>
          <a:xfrm>
            <a:off x="160020" y="879893"/>
            <a:ext cx="4841748" cy="5669497"/>
          </a:xfrm>
        </p:spPr>
        <p:txBody>
          <a:bodyPr>
            <a:noAutofit/>
          </a:bodyPr>
          <a:lstStyle/>
          <a:p>
            <a:pPr marL="0" indent="0">
              <a:buNone/>
            </a:pPr>
            <a:r>
              <a:rPr lang="en-US" sz="1600" b="1" i="0" dirty="0">
                <a:solidFill>
                  <a:srgbClr val="000000"/>
                </a:solidFill>
                <a:effectLst/>
              </a:rPr>
              <a:t>Cursor movement</a:t>
            </a:r>
            <a:endParaRPr lang="en-US" sz="1600" b="1" dirty="0"/>
          </a:p>
          <a:p>
            <a:pPr marL="0" indent="0">
              <a:buNone/>
            </a:pPr>
            <a:r>
              <a:rPr lang="en-US" sz="1600" dirty="0"/>
              <a:t>0 - jump to the start of the line</a:t>
            </a:r>
          </a:p>
          <a:p>
            <a:pPr marL="0" indent="0">
              <a:buNone/>
            </a:pPr>
            <a:r>
              <a:rPr lang="en-US" sz="1600" dirty="0"/>
              <a:t>^ - jump to the first non-blank character of the line</a:t>
            </a:r>
          </a:p>
          <a:p>
            <a:pPr marL="0" indent="0">
              <a:buNone/>
            </a:pPr>
            <a:r>
              <a:rPr lang="en-US" sz="1600" dirty="0"/>
              <a:t>$ - jump to the end of the line</a:t>
            </a:r>
          </a:p>
          <a:p>
            <a:pPr marL="0" indent="0">
              <a:buNone/>
            </a:pPr>
            <a:r>
              <a:rPr lang="en-US" sz="1600" dirty="0"/>
              <a:t>gg - go to the first line of the document</a:t>
            </a:r>
          </a:p>
          <a:p>
            <a:pPr marL="0" indent="0">
              <a:buNone/>
            </a:pPr>
            <a:r>
              <a:rPr lang="en-US" sz="1600" dirty="0"/>
              <a:t>G - go to the last line of the document</a:t>
            </a:r>
          </a:p>
          <a:p>
            <a:pPr marL="0" indent="0">
              <a:buNone/>
            </a:pPr>
            <a:r>
              <a:rPr lang="en-US" sz="1600" dirty="0"/>
              <a:t>5gg or 5G - go to line 5</a:t>
            </a:r>
          </a:p>
          <a:p>
            <a:pPr marL="0" indent="0">
              <a:buNone/>
            </a:pPr>
            <a:r>
              <a:rPr lang="en-US" sz="1600" b="1" dirty="0"/>
              <a:t>Insert mode - inserting/appending text</a:t>
            </a:r>
          </a:p>
          <a:p>
            <a:pPr marL="0" indent="0">
              <a:buNone/>
            </a:pPr>
            <a:r>
              <a:rPr lang="en-US" sz="1600" dirty="0" err="1"/>
              <a:t>i</a:t>
            </a:r>
            <a:r>
              <a:rPr lang="en-US" sz="1600" dirty="0"/>
              <a:t> - insert before the cursor</a:t>
            </a:r>
          </a:p>
          <a:p>
            <a:pPr marL="0" indent="0">
              <a:buNone/>
            </a:pPr>
            <a:r>
              <a:rPr lang="en-US" sz="1600" dirty="0"/>
              <a:t>I - insert at the beginning of the line</a:t>
            </a:r>
          </a:p>
          <a:p>
            <a:pPr marL="0" indent="0">
              <a:buNone/>
            </a:pPr>
            <a:r>
              <a:rPr lang="en-US" sz="1600" dirty="0"/>
              <a:t>a - insert (append) after the cursor</a:t>
            </a:r>
          </a:p>
          <a:p>
            <a:pPr marL="0" indent="0">
              <a:buNone/>
            </a:pPr>
            <a:r>
              <a:rPr lang="en-US" sz="1600" dirty="0"/>
              <a:t>A - insert (append) at the end of the line</a:t>
            </a:r>
          </a:p>
          <a:p>
            <a:pPr marL="0" indent="0">
              <a:buNone/>
            </a:pPr>
            <a:r>
              <a:rPr lang="en-US" sz="1600" dirty="0"/>
              <a:t>o - append (open) a new line below the current line</a:t>
            </a:r>
          </a:p>
          <a:p>
            <a:pPr marL="0" indent="0">
              <a:buNone/>
            </a:pPr>
            <a:r>
              <a:rPr lang="en-US" sz="1600" dirty="0"/>
              <a:t>O - append (open) a new line above the current line</a:t>
            </a:r>
          </a:p>
          <a:p>
            <a:pPr marL="0" indent="0">
              <a:buNone/>
            </a:pPr>
            <a:r>
              <a:rPr lang="en-US" sz="1600" dirty="0"/>
              <a:t>Esc - exit insert mode</a:t>
            </a:r>
          </a:p>
        </p:txBody>
      </p:sp>
      <p:sp>
        <p:nvSpPr>
          <p:cNvPr id="19" name="內容版面配置區 10">
            <a:extLst>
              <a:ext uri="{FF2B5EF4-FFF2-40B4-BE49-F238E27FC236}">
                <a16:creationId xmlns:a16="http://schemas.microsoft.com/office/drawing/2014/main" id="{0C589D7E-E318-45E2-AA7C-B8B9BD480175}"/>
              </a:ext>
            </a:extLst>
          </p:cNvPr>
          <p:cNvSpPr txBox="1">
            <a:spLocks/>
          </p:cNvSpPr>
          <p:nvPr/>
        </p:nvSpPr>
        <p:spPr>
          <a:xfrm>
            <a:off x="5006340" y="879892"/>
            <a:ext cx="3977640" cy="5669497"/>
          </a:xfrm>
          <a:prstGeom prst="rect">
            <a:avLst/>
          </a:prstGeom>
        </p:spPr>
        <p:txBody>
          <a:bodyPr vert="horz" lIns="91440" tIns="45720" rIns="91440" bIns="45720" rtlCol="0">
            <a:normAutofit fontScale="92500" lnSpcReduction="2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800" b="1" dirty="0">
                <a:solidFill>
                  <a:srgbClr val="000000"/>
                </a:solidFill>
              </a:rPr>
              <a:t>Exiting</a:t>
            </a:r>
          </a:p>
          <a:p>
            <a:pPr marL="0" indent="0">
              <a:buFont typeface="Wingdings" pitchFamily="2" charset="2"/>
              <a:buNone/>
            </a:pPr>
            <a:r>
              <a:rPr lang="en-US" sz="1800" dirty="0"/>
              <a:t>:w - write (save) the file, but don't exit</a:t>
            </a:r>
          </a:p>
          <a:p>
            <a:pPr marL="0" indent="0">
              <a:buFont typeface="Wingdings" pitchFamily="2" charset="2"/>
              <a:buNone/>
            </a:pPr>
            <a:r>
              <a:rPr lang="en-US" sz="1800" dirty="0"/>
              <a:t>:</a:t>
            </a:r>
            <a:r>
              <a:rPr lang="en-US" sz="1800" dirty="0" err="1"/>
              <a:t>wq</a:t>
            </a:r>
            <a:r>
              <a:rPr lang="en-US" sz="1800" dirty="0"/>
              <a:t> or :x or ZZ - write (save) and quit</a:t>
            </a:r>
          </a:p>
          <a:p>
            <a:pPr marL="0" indent="0">
              <a:buFont typeface="Wingdings" pitchFamily="2" charset="2"/>
              <a:buNone/>
            </a:pPr>
            <a:r>
              <a:rPr lang="en-US" sz="1800" dirty="0"/>
              <a:t>:q - quit (fails if there are unsaved changes)</a:t>
            </a:r>
          </a:p>
          <a:p>
            <a:pPr marL="0" indent="0">
              <a:buFont typeface="Wingdings" pitchFamily="2" charset="2"/>
              <a:buNone/>
            </a:pPr>
            <a:r>
              <a:rPr lang="en-US" sz="1800" dirty="0"/>
              <a:t>:q! or ZQ - quit and throw away unsaved changes</a:t>
            </a:r>
          </a:p>
          <a:p>
            <a:pPr marL="0" indent="0">
              <a:buFont typeface="Wingdings" pitchFamily="2" charset="2"/>
              <a:buNone/>
            </a:pPr>
            <a:r>
              <a:rPr lang="en-US" sz="1800" dirty="0"/>
              <a:t>:</a:t>
            </a:r>
            <a:r>
              <a:rPr lang="en-US" sz="1800" dirty="0" err="1"/>
              <a:t>wqa</a:t>
            </a:r>
            <a:r>
              <a:rPr lang="en-US" sz="1800" dirty="0"/>
              <a:t> - write (save) and quit on all tabs</a:t>
            </a:r>
          </a:p>
          <a:p>
            <a:pPr marL="0" indent="0">
              <a:buFont typeface="Wingdings" pitchFamily="2" charset="2"/>
              <a:buNone/>
            </a:pPr>
            <a:r>
              <a:rPr lang="en-US" sz="1800" b="1" dirty="0"/>
              <a:t>Search and replace</a:t>
            </a:r>
          </a:p>
          <a:p>
            <a:pPr marL="0" indent="0">
              <a:buFont typeface="Wingdings" pitchFamily="2" charset="2"/>
              <a:buNone/>
            </a:pPr>
            <a:r>
              <a:rPr lang="en-US" sz="1800" dirty="0"/>
              <a:t>/pattern - search for pattern</a:t>
            </a:r>
          </a:p>
          <a:p>
            <a:pPr marL="0" indent="0">
              <a:buFont typeface="Wingdings" pitchFamily="2" charset="2"/>
              <a:buNone/>
            </a:pPr>
            <a:r>
              <a:rPr lang="en-US" sz="1800" dirty="0"/>
              <a:t>?pattern - search backward for pattern</a:t>
            </a:r>
          </a:p>
          <a:p>
            <a:pPr marL="0" indent="0">
              <a:buFont typeface="Wingdings" pitchFamily="2" charset="2"/>
              <a:buNone/>
            </a:pPr>
            <a:r>
              <a:rPr lang="en-US" sz="1800" dirty="0"/>
              <a:t>n - repeat search in same direction</a:t>
            </a:r>
          </a:p>
          <a:p>
            <a:pPr marL="0" indent="0">
              <a:buFont typeface="Wingdings" pitchFamily="2" charset="2"/>
              <a:buNone/>
            </a:pPr>
            <a:r>
              <a:rPr lang="en-US" sz="1800" dirty="0"/>
              <a:t>N - repeat search in opposite direction</a:t>
            </a:r>
          </a:p>
          <a:p>
            <a:pPr marL="0" indent="0">
              <a:buFont typeface="Wingdings" pitchFamily="2" charset="2"/>
              <a:buNone/>
            </a:pPr>
            <a:r>
              <a:rPr lang="en-US" sz="1800" dirty="0"/>
              <a:t>:%s/old/new/g - replace all old with new throughout file</a:t>
            </a:r>
          </a:p>
          <a:p>
            <a:pPr marL="0" indent="0">
              <a:buFont typeface="Wingdings" pitchFamily="2" charset="2"/>
              <a:buNone/>
            </a:pPr>
            <a:r>
              <a:rPr lang="en-US" sz="1800" dirty="0"/>
              <a:t>:%s/old/new/</a:t>
            </a:r>
            <a:r>
              <a:rPr lang="en-US" sz="1800" dirty="0" err="1"/>
              <a:t>gc</a:t>
            </a:r>
            <a:r>
              <a:rPr lang="en-US" sz="1800" dirty="0"/>
              <a:t> - replace all old with new throughout file with confirmations</a:t>
            </a:r>
          </a:p>
        </p:txBody>
      </p:sp>
    </p:spTree>
    <p:extLst>
      <p:ext uri="{BB962C8B-B14F-4D97-AF65-F5344CB8AC3E}">
        <p14:creationId xmlns:p14="http://schemas.microsoft.com/office/powerpoint/2010/main" val="306314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B2C0AD-C25B-43C2-BF39-A1238CC60679}"/>
              </a:ext>
            </a:extLst>
          </p:cNvPr>
          <p:cNvSpPr>
            <a:spLocks noGrp="1"/>
          </p:cNvSpPr>
          <p:nvPr>
            <p:ph type="title"/>
          </p:nvPr>
        </p:nvSpPr>
        <p:spPr/>
        <p:txBody>
          <a:bodyPr/>
          <a:lstStyle/>
          <a:p>
            <a:r>
              <a:rPr lang="en-US" dirty="0"/>
              <a:t>Files types</a:t>
            </a:r>
          </a:p>
        </p:txBody>
      </p:sp>
      <p:sp>
        <p:nvSpPr>
          <p:cNvPr id="3" name="內容版面配置區 2">
            <a:extLst>
              <a:ext uri="{FF2B5EF4-FFF2-40B4-BE49-F238E27FC236}">
                <a16:creationId xmlns:a16="http://schemas.microsoft.com/office/drawing/2014/main" id="{7E8C89CE-5411-427B-B4F5-2282EC233157}"/>
              </a:ext>
            </a:extLst>
          </p:cNvPr>
          <p:cNvSpPr>
            <a:spLocks noGrp="1"/>
          </p:cNvSpPr>
          <p:nvPr>
            <p:ph idx="1"/>
          </p:nvPr>
        </p:nvSpPr>
        <p:spPr/>
        <p:txBody>
          <a:bodyPr/>
          <a:lstStyle/>
          <a:p>
            <a:r>
              <a:rPr lang="en-US" dirty="0"/>
              <a:t>Items in red are archive files</a:t>
            </a:r>
          </a:p>
          <a:p>
            <a:endParaRPr lang="en-US" dirty="0"/>
          </a:p>
          <a:p>
            <a:r>
              <a:rPr lang="en-US" dirty="0"/>
              <a:t>Items in white are regular files</a:t>
            </a:r>
          </a:p>
          <a:p>
            <a:endParaRPr lang="en-US" dirty="0"/>
          </a:p>
          <a:p>
            <a:r>
              <a:rPr lang="en-US" dirty="0"/>
              <a:t>Items in blue are directories</a:t>
            </a:r>
          </a:p>
          <a:p>
            <a:endParaRPr lang="en-US" dirty="0"/>
          </a:p>
          <a:p>
            <a:r>
              <a:rPr lang="en-US" altLang="zh-TW" dirty="0"/>
              <a:t>Items in green are executable files</a:t>
            </a:r>
            <a:endParaRPr lang="en-US" dirty="0"/>
          </a:p>
        </p:txBody>
      </p:sp>
      <p:sp>
        <p:nvSpPr>
          <p:cNvPr id="4" name="投影片編號版面配置區 3">
            <a:extLst>
              <a:ext uri="{FF2B5EF4-FFF2-40B4-BE49-F238E27FC236}">
                <a16:creationId xmlns:a16="http://schemas.microsoft.com/office/drawing/2014/main" id="{9890C9AB-3477-4D0E-ABFC-C5B2FE0B0627}"/>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pic>
        <p:nvPicPr>
          <p:cNvPr id="6" name="圖片 5">
            <a:extLst>
              <a:ext uri="{FF2B5EF4-FFF2-40B4-BE49-F238E27FC236}">
                <a16:creationId xmlns:a16="http://schemas.microsoft.com/office/drawing/2014/main" id="{53712156-F5A0-4C83-8534-B2B119F61395}"/>
              </a:ext>
            </a:extLst>
          </p:cNvPr>
          <p:cNvPicPr>
            <a:picLocks noChangeAspect="1"/>
          </p:cNvPicPr>
          <p:nvPr/>
        </p:nvPicPr>
        <p:blipFill>
          <a:blip r:embed="rId2"/>
          <a:stretch>
            <a:fillRect/>
          </a:stretch>
        </p:blipFill>
        <p:spPr>
          <a:xfrm>
            <a:off x="834439" y="2506077"/>
            <a:ext cx="1791971" cy="398216"/>
          </a:xfrm>
          <a:prstGeom prst="rect">
            <a:avLst/>
          </a:prstGeom>
        </p:spPr>
      </p:pic>
      <p:pic>
        <p:nvPicPr>
          <p:cNvPr id="7" name="圖片 6">
            <a:extLst>
              <a:ext uri="{FF2B5EF4-FFF2-40B4-BE49-F238E27FC236}">
                <a16:creationId xmlns:a16="http://schemas.microsoft.com/office/drawing/2014/main" id="{30F8C40A-40E6-43B8-9F21-FFAD81AA941B}"/>
              </a:ext>
            </a:extLst>
          </p:cNvPr>
          <p:cNvPicPr>
            <a:picLocks noChangeAspect="1"/>
          </p:cNvPicPr>
          <p:nvPr/>
        </p:nvPicPr>
        <p:blipFill>
          <a:blip r:embed="rId3"/>
          <a:stretch>
            <a:fillRect/>
          </a:stretch>
        </p:blipFill>
        <p:spPr>
          <a:xfrm>
            <a:off x="834439" y="3479498"/>
            <a:ext cx="995539" cy="398215"/>
          </a:xfrm>
          <a:prstGeom prst="rect">
            <a:avLst/>
          </a:prstGeom>
        </p:spPr>
      </p:pic>
      <p:pic>
        <p:nvPicPr>
          <p:cNvPr id="8" name="圖片 7">
            <a:extLst>
              <a:ext uri="{FF2B5EF4-FFF2-40B4-BE49-F238E27FC236}">
                <a16:creationId xmlns:a16="http://schemas.microsoft.com/office/drawing/2014/main" id="{8B3C6E96-CD50-4D78-A7B9-B7F24EC4092B}"/>
              </a:ext>
            </a:extLst>
          </p:cNvPr>
          <p:cNvPicPr>
            <a:picLocks noChangeAspect="1"/>
          </p:cNvPicPr>
          <p:nvPr/>
        </p:nvPicPr>
        <p:blipFill rotWithShape="1">
          <a:blip r:embed="rId4"/>
          <a:srcRect t="10611" b="10818"/>
          <a:stretch/>
        </p:blipFill>
        <p:spPr>
          <a:xfrm>
            <a:off x="834440" y="4499955"/>
            <a:ext cx="1194648" cy="398216"/>
          </a:xfrm>
          <a:prstGeom prst="rect">
            <a:avLst/>
          </a:prstGeom>
        </p:spPr>
      </p:pic>
      <p:pic>
        <p:nvPicPr>
          <p:cNvPr id="9" name="Picture 8">
            <a:extLst>
              <a:ext uri="{FF2B5EF4-FFF2-40B4-BE49-F238E27FC236}">
                <a16:creationId xmlns:a16="http://schemas.microsoft.com/office/drawing/2014/main" id="{DD5516BA-7D79-C085-C8C6-8FDC6DB8525E}"/>
              </a:ext>
            </a:extLst>
          </p:cNvPr>
          <p:cNvPicPr>
            <a:picLocks noChangeAspect="1"/>
          </p:cNvPicPr>
          <p:nvPr/>
        </p:nvPicPr>
        <p:blipFill>
          <a:blip r:embed="rId5"/>
          <a:stretch>
            <a:fillRect/>
          </a:stretch>
        </p:blipFill>
        <p:spPr>
          <a:xfrm>
            <a:off x="834438" y="1418746"/>
            <a:ext cx="3716683" cy="398216"/>
          </a:xfrm>
          <a:prstGeom prst="rect">
            <a:avLst/>
          </a:prstGeom>
        </p:spPr>
      </p:pic>
    </p:spTree>
    <p:extLst>
      <p:ext uri="{BB962C8B-B14F-4D97-AF65-F5344CB8AC3E}">
        <p14:creationId xmlns:p14="http://schemas.microsoft.com/office/powerpoint/2010/main" val="3401400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24367</TotalTime>
  <Words>4513</Words>
  <Application>Microsoft Office PowerPoint</Application>
  <PresentationFormat>如螢幕大小 (4:3)</PresentationFormat>
  <Paragraphs>438</Paragraphs>
  <Slides>50</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50</vt:i4>
      </vt:variant>
    </vt:vector>
  </HeadingPairs>
  <TitlesOfParts>
    <vt:vector size="54" baseType="lpstr">
      <vt:lpstr>Arial</vt:lpstr>
      <vt:lpstr>Calibri</vt:lpstr>
      <vt:lpstr>Wingdings</vt:lpstr>
      <vt:lpstr>Office 佈景主題</vt:lpstr>
      <vt:lpstr>Linux/bash commands, Text editors, HPC and schedulers, Molecule visualizers Python </vt:lpstr>
      <vt:lpstr>First</vt:lpstr>
      <vt:lpstr>Linux</vt:lpstr>
      <vt:lpstr>Shell</vt:lpstr>
      <vt:lpstr>Common Bash commands</vt:lpstr>
      <vt:lpstr>Common Bash commands</vt:lpstr>
      <vt:lpstr>Text editors</vt:lpstr>
      <vt:lpstr>Common vi commands</vt:lpstr>
      <vt:lpstr>Files types</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High Performance Computing (HPC)</vt:lpstr>
      <vt:lpstr>Nodes</vt:lpstr>
      <vt:lpstr>High Performance Computing (HPC)</vt:lpstr>
      <vt:lpstr>Schedulers</vt:lpstr>
      <vt:lpstr>Schedulers</vt:lpstr>
      <vt:lpstr>Top10 HPCs</vt:lpstr>
      <vt:lpstr>System share</vt:lpstr>
      <vt:lpstr>HPC in Taiwan</vt:lpstr>
      <vt:lpstr>Interactive</vt:lpstr>
      <vt:lpstr>Interactive</vt:lpstr>
      <vt:lpstr>Molecular visualizers</vt:lpstr>
      <vt:lpstr>Avogadro</vt:lpstr>
      <vt:lpstr>Jmol</vt:lpstr>
      <vt:lpstr>Mercury</vt:lpstr>
      <vt:lpstr>Vesta</vt:lpstr>
      <vt:lpstr>VMD</vt:lpstr>
      <vt:lpstr>Interactive</vt:lpstr>
      <vt:lpstr>Python</vt:lpstr>
      <vt:lpstr>Python cheat sheet</vt:lpstr>
      <vt:lpstr>Interactive</vt:lpstr>
      <vt:lpstr>Interactive</vt:lpstr>
      <vt:lpstr>Interactive</vt:lpstr>
      <vt:lpstr>Interactive</vt:lpstr>
      <vt:lpstr>Interactive</vt:lpstr>
      <vt:lpstr>Interactive</vt:lpstr>
      <vt:lpstr>Interactive</vt:lpstr>
      <vt:lpstr>Interactive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523</cp:revision>
  <dcterms:created xsi:type="dcterms:W3CDTF">2012-11-25T05:37:01Z</dcterms:created>
  <dcterms:modified xsi:type="dcterms:W3CDTF">2023-02-09T16:43:14Z</dcterms:modified>
</cp:coreProperties>
</file>